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2" r:id="rId10"/>
    <p:sldId id="261" r:id="rId11"/>
    <p:sldId id="263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7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095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7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79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70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68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0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8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6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0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D58952-EB5C-473B-A591-4667D8FA92C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5A594D-6814-4ED2-A7D4-586D16F0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12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oriboon.ch@ssru.ac.t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F64F-600F-27E4-E6C7-362B93304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713" y="1311442"/>
            <a:ext cx="10500344" cy="1027498"/>
          </a:xfrm>
        </p:spPr>
        <p:txBody>
          <a:bodyPr>
            <a:noAutofit/>
          </a:bodyPr>
          <a:lstStyle/>
          <a:p>
            <a:pPr algn="ctr"/>
            <a:br>
              <a:rPr lang="en-US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Subject </a:t>
            </a:r>
            <a:br>
              <a:rPr lang="en-US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Political Economy (PPS 2108)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CF749-A9B4-C954-1171-9D4D429C3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3" y="2455333"/>
            <a:ext cx="8912993" cy="194733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Lecturer:  Mr. Boriboon Chalong (</a:t>
            </a:r>
            <a:r>
              <a:rPr 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Ajarn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NUM)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Tel.062319-9591, e-mail: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Boriboon.ch@ssru.ac.th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https://cpg.ssru.ac.th/th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College of Politics and Government 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Sunandha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Rajabhat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9250F-F231-93E4-5C8F-C3C0C523D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125" y="2685449"/>
            <a:ext cx="2579571" cy="31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3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87" y="146337"/>
            <a:ext cx="11575983" cy="970193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Chapter 8: Mainstream Economics (Neoclassical economics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65" y="1235152"/>
            <a:ext cx="10915048" cy="4387695"/>
          </a:xfrm>
        </p:spPr>
        <p:txBody>
          <a:bodyPr anchor="t">
            <a:normAutofit/>
          </a:bodyPr>
          <a:lstStyle/>
          <a:p>
            <a:r>
              <a:rPr lang="en-US" sz="3200" dirty="0"/>
              <a:t>Challenges from Political Economy Concepts</a:t>
            </a:r>
          </a:p>
          <a:p>
            <a:pPr lvl="1"/>
            <a:r>
              <a:rPr lang="en-US" sz="3200" dirty="0"/>
              <a:t>Mainstream Economics Concepts</a:t>
            </a:r>
          </a:p>
          <a:p>
            <a:pPr lvl="1"/>
            <a:r>
              <a:rPr lang="en-US" sz="3200" dirty="0"/>
              <a:t>Marxism Concept</a:t>
            </a:r>
          </a:p>
          <a:p>
            <a:pPr lvl="1"/>
            <a:r>
              <a:rPr lang="en-US" sz="3200" dirty="0"/>
              <a:t>Perspective on Human Nature</a:t>
            </a:r>
          </a:p>
          <a:p>
            <a:pPr lvl="1"/>
            <a:r>
              <a:rPr lang="en-US" sz="3200" dirty="0"/>
              <a:t>Politic : the Law allows</a:t>
            </a:r>
          </a:p>
          <a:p>
            <a:pPr lvl="1"/>
            <a:r>
              <a:rPr lang="en-US" sz="3200" dirty="0"/>
              <a:t>The free market and the real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07764-17E5-A9EF-4FD1-0CC10166E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34" y="2462109"/>
            <a:ext cx="2697279" cy="3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3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377344"/>
            <a:ext cx="10915048" cy="970193"/>
          </a:xfrm>
        </p:spPr>
        <p:txBody>
          <a:bodyPr/>
          <a:lstStyle/>
          <a:p>
            <a:r>
              <a:rPr lang="en-US" dirty="0"/>
              <a:t>Chapter 9: Public Choice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655545"/>
            <a:ext cx="10915048" cy="438769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Public Choice Concept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Main Hypothesis of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TH SarabunPSK" panose="020B0500040200020003" pitchFamily="34" charset="-34"/>
                <a:cs typeface="TH SarabunPSK" pitchFamily="34" charset="-34"/>
              </a:rPr>
              <a:t>Public Choice Concept</a:t>
            </a:r>
          </a:p>
          <a:p>
            <a:r>
              <a:rPr lang="en-US" sz="4000" b="1" dirty="0">
                <a:latin typeface="TH SarabunPSK" panose="020B0500040200020003" pitchFamily="34" charset="-34"/>
                <a:cs typeface="TH SarabunPSK" pitchFamily="34" charset="-34"/>
              </a:rPr>
              <a:t>Political Business Cycle Model</a:t>
            </a:r>
          </a:p>
          <a:p>
            <a:r>
              <a:rPr lang="en-US" sz="4000" b="1" dirty="0">
                <a:latin typeface="TH SarabunPSK" panose="020B0500040200020003" pitchFamily="34" charset="-34"/>
                <a:cs typeface="TH SarabunPSK" pitchFamily="34" charset="-34"/>
              </a:rPr>
              <a:t>Political Economy Model </a:t>
            </a:r>
          </a:p>
          <a:p>
            <a:pPr lvl="1"/>
            <a:r>
              <a:rPr lang="en-US" sz="4000" b="1" dirty="0">
                <a:latin typeface="TH SarabunPSK" panose="020B0500040200020003" pitchFamily="34" charset="-34"/>
                <a:cs typeface="TH SarabunPSK" pitchFamily="34" charset="-34"/>
              </a:rPr>
              <a:t>Evaluation Function</a:t>
            </a:r>
          </a:p>
          <a:p>
            <a:pPr lvl="1"/>
            <a:r>
              <a:rPr lang="en-US" sz="4000" b="1" dirty="0">
                <a:latin typeface="TH SarabunPSK" panose="020B0500040200020003" pitchFamily="34" charset="-34"/>
                <a:cs typeface="TH SarabunPSK" pitchFamily="34" charset="-34"/>
              </a:rPr>
              <a:t>Reaction function</a:t>
            </a:r>
            <a:endParaRPr lang="en-US" sz="3800" b="1" dirty="0">
              <a:latin typeface="TH SarabunPSK" panose="020B0500040200020003" pitchFamily="34" charset="-34"/>
              <a:cs typeface="TH SarabunPSK" pitchFamily="34" charset="-34"/>
            </a:endParaRPr>
          </a:p>
          <a:p>
            <a:endParaRPr lang="th-TH" sz="4000" b="1" dirty="0">
              <a:latin typeface="TH SarabunPSK" panose="020B0500040200020003" pitchFamily="34" charset="-34"/>
              <a:cs typeface="TH SarabunPSK" pitchFamily="34" charset="-34"/>
            </a:endParaRPr>
          </a:p>
          <a:p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10A4A-A242-9E8A-6C03-F1A3E2F0A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41" y="3424635"/>
            <a:ext cx="5299624" cy="30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9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377344"/>
            <a:ext cx="10915048" cy="97019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Chapter 10 : Modernization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347537"/>
            <a:ext cx="10915048" cy="4695703"/>
          </a:xfrm>
        </p:spPr>
        <p:txBody>
          <a:bodyPr anchor="t">
            <a:normAutofit lnSpcReduction="1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Modernization Theory Concept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Development Theory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Stages of Growth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The Important Elements of Modernization Theory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The Essential elements of Modernization Theory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The weakness elements of Modernization Theory </a:t>
            </a:r>
          </a:p>
          <a:p>
            <a:endParaRPr lang="th-TH" sz="4000" b="1" dirty="0">
              <a:latin typeface="TH SarabunPSK" panose="020B0500040200020003" pitchFamily="34" charset="-34"/>
              <a:cs typeface="TH SarabunPSK" pitchFamily="34" charset="-34"/>
            </a:endParaRPr>
          </a:p>
          <a:p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065CD-F2A4-CA52-A885-54F95AFC4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55" y="1176788"/>
            <a:ext cx="4581625" cy="24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2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377344"/>
            <a:ext cx="10915048" cy="97019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Chapter 11: Dependency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655545"/>
            <a:ext cx="10915048" cy="438769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Background </a:t>
            </a: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Definition of Dependency</a:t>
            </a: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Term of Dependency</a:t>
            </a: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Goal of Dependency</a:t>
            </a: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Breaking free from dependency (Neo Marxism)</a:t>
            </a: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Conclusion of Dependency Theory</a:t>
            </a:r>
          </a:p>
          <a:p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9DE5EB-5817-6913-396A-BA04D3069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87" y="1347537"/>
            <a:ext cx="4641783" cy="30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1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928" y="2004013"/>
            <a:ext cx="7950467" cy="2269603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END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DEFBAA-571D-DF6D-1F63-AECFC8B69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4" y="1392836"/>
            <a:ext cx="3354123" cy="48539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13F49-0F00-9BCD-30A7-9E22F2FFF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29" y="1392834"/>
            <a:ext cx="3672134" cy="48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5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377344"/>
            <a:ext cx="10915048" cy="970193"/>
          </a:xfrm>
        </p:spPr>
        <p:txBody>
          <a:bodyPr/>
          <a:lstStyle/>
          <a:p>
            <a:pPr algn="ctr"/>
            <a:r>
              <a:rPr lang="en-US" dirty="0"/>
              <a:t>Course Description PPS2108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8" y="1655545"/>
            <a:ext cx="6121666" cy="4387695"/>
          </a:xfrm>
        </p:spPr>
        <p:txBody>
          <a:bodyPr>
            <a:normAutofit fontScale="92500" lnSpcReduction="20000"/>
          </a:bodyPr>
          <a:lstStyle/>
          <a:p>
            <a:pPr algn="thaiDist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 study political economy </a:t>
            </a:r>
            <a:r>
              <a:rPr lang="en-US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world ,capitalist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by analyzing policies, roles and behaviors of the state. </a:t>
            </a:r>
          </a:p>
          <a:p>
            <a:pPr algn="thaiDist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Interstate union economic relations, trade, investment including the influence of various powers as well as issues that affect government policy.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1D5E8-9D73-B4D3-4C63-8BF4BAEE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58" y="2175310"/>
            <a:ext cx="4116404" cy="35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531348"/>
            <a:ext cx="10915048" cy="758437"/>
          </a:xfrm>
        </p:spPr>
        <p:txBody>
          <a:bodyPr>
            <a:normAutofit fontScale="90000"/>
          </a:bodyPr>
          <a:lstStyle/>
          <a:p>
            <a:r>
              <a:rPr lang="en-US" sz="49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Chapter 1: 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4" y="1212783"/>
            <a:ext cx="10915048" cy="5344875"/>
          </a:xfrm>
        </p:spPr>
        <p:txBody>
          <a:bodyPr anchor="t"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Chapter 1: Introduction</a:t>
            </a:r>
          </a:p>
          <a:p>
            <a:pPr lvl="2"/>
            <a:r>
              <a:rPr lang="en-US" sz="36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Mainstream economics</a:t>
            </a:r>
            <a:r>
              <a:rPr lang="th-TH" sz="36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Secondary Economics.</a:t>
            </a:r>
          </a:p>
          <a:p>
            <a:pPr lvl="2"/>
            <a:r>
              <a:rPr lang="en-US" sz="36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Macro Economic / Micro Economic </a:t>
            </a:r>
          </a:p>
          <a:p>
            <a:pPr lvl="2"/>
            <a:r>
              <a:rPr lang="en-US" sz="44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Factors of Production</a:t>
            </a:r>
            <a:r>
              <a:rPr lang="en-US" sz="40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Basic Economics Problems</a:t>
            </a:r>
            <a:endParaRPr lang="en-US" sz="3600" b="1" i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en-US" sz="40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Economic Systems</a:t>
            </a:r>
            <a:endParaRPr lang="th-TH" sz="4000" b="1" i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en-US" sz="40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Economic Unit</a:t>
            </a:r>
          </a:p>
          <a:p>
            <a:pPr marL="895350" lvl="2" indent="-355600"/>
            <a:endParaRPr lang="en-US" sz="4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endParaRPr lang="en-US" sz="3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44F3B-4661-8D5B-FEA8-D7109CD8A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74" y="477493"/>
            <a:ext cx="2438400" cy="1624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6806F-205D-4764-4E52-C2FC7FB3E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827" y="4428951"/>
            <a:ext cx="2818539" cy="22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2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377344"/>
            <a:ext cx="10915048" cy="758437"/>
          </a:xfrm>
        </p:spPr>
        <p:txBody>
          <a:bodyPr>
            <a:normAutofit fontScale="90000"/>
          </a:bodyPr>
          <a:lstStyle/>
          <a:p>
            <a:r>
              <a:rPr lang="en-US" sz="49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Chapter 2: Evolution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135781"/>
            <a:ext cx="10915048" cy="5344875"/>
          </a:xfrm>
        </p:spPr>
        <p:txBody>
          <a:bodyPr anchor="t"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Chapter 2: Evolution</a:t>
            </a:r>
          </a:p>
          <a:p>
            <a:pPr lvl="1"/>
            <a:r>
              <a:rPr lang="en-US" sz="3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The formation era of the study of political economy       </a:t>
            </a:r>
          </a:p>
          <a:p>
            <a:pPr lvl="1"/>
            <a:r>
              <a:rPr lang="en-US" sz="3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The booming era of political economy studies      </a:t>
            </a:r>
          </a:p>
          <a:p>
            <a:pPr lvl="1"/>
            <a:r>
              <a:rPr lang="en-US" sz="3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The decline era of the study of political economy      </a:t>
            </a:r>
          </a:p>
          <a:p>
            <a:pPr lvl="1"/>
            <a:r>
              <a:rPr lang="en-US" sz="3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The revival era of the study of political economy </a:t>
            </a:r>
          </a:p>
          <a:p>
            <a:pPr marL="895350" lvl="2" indent="-355600"/>
            <a:endParaRPr lang="en-US" sz="4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endParaRPr lang="en-US" sz="3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522B3-283C-0BDE-5C4E-54A723925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55" y="3878980"/>
            <a:ext cx="1832420" cy="27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756562"/>
            <a:ext cx="10915048" cy="758437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3 : Definition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5" y="1534248"/>
            <a:ext cx="10915048" cy="5344875"/>
          </a:xfrm>
        </p:spPr>
        <p:txBody>
          <a:bodyPr anchor="t"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Chapter 3 : Definition </a:t>
            </a:r>
          </a:p>
          <a:p>
            <a:pPr lvl="1"/>
            <a:r>
              <a:rPr lang="en-US" sz="3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First </a:t>
            </a:r>
            <a:r>
              <a:rPr lang="en-US" sz="36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Definition </a:t>
            </a:r>
            <a:r>
              <a:rPr lang="en-US" sz="3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895350" lvl="2" indent="-355600"/>
            <a:r>
              <a:rPr lang="en-US" sz="40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Second Definition </a:t>
            </a:r>
          </a:p>
          <a:p>
            <a:pPr lvl="1"/>
            <a:r>
              <a:rPr lang="en-US" sz="3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Third Definition </a:t>
            </a:r>
          </a:p>
          <a:p>
            <a:pPr marL="895350" lvl="2" indent="-355600"/>
            <a:r>
              <a:rPr lang="en-US" sz="40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Conclusion</a:t>
            </a:r>
          </a:p>
          <a:p>
            <a:pPr marL="914400" lvl="2" indent="0">
              <a:buNone/>
            </a:pPr>
            <a:endParaRPr lang="en-US" sz="3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E80FA-2DA3-A405-BDC3-E7B1264F6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6"/>
          <a:stretch/>
        </p:blipFill>
        <p:spPr>
          <a:xfrm>
            <a:off x="6548437" y="1989172"/>
            <a:ext cx="4568742" cy="32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4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377344"/>
            <a:ext cx="10915048" cy="758437"/>
          </a:xfrm>
        </p:spPr>
        <p:txBody>
          <a:bodyPr>
            <a:normAutofit fontScale="90000"/>
          </a:bodyPr>
          <a:lstStyle/>
          <a:p>
            <a:r>
              <a:rPr lang="en-US" sz="49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Chapter 4: Scope of Political Economy</a:t>
            </a:r>
            <a:r>
              <a:rPr lang="en-US" sz="4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135781"/>
            <a:ext cx="10915048" cy="5344875"/>
          </a:xfrm>
        </p:spPr>
        <p:txBody>
          <a:bodyPr anchor="t"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Chapter 4 : Scope of Political Economy.</a:t>
            </a:r>
          </a:p>
          <a:p>
            <a:pPr lvl="1"/>
            <a:r>
              <a:rPr lang="en-US" sz="3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Neo-Marxist approach (Neo-Marxist)       </a:t>
            </a:r>
          </a:p>
          <a:p>
            <a:pPr lvl="1"/>
            <a:r>
              <a:rPr lang="en-US" sz="3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Public Choice       </a:t>
            </a:r>
          </a:p>
          <a:p>
            <a:pPr lvl="1"/>
            <a:r>
              <a:rPr lang="en-US" sz="3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Institutionalism (Institutionalist)</a:t>
            </a:r>
          </a:p>
          <a:p>
            <a:pPr marL="895350" lvl="2" indent="-355600"/>
            <a:endParaRPr lang="en-US" sz="4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endParaRPr lang="en-US" sz="3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7DA2F-BD69-30C8-650F-19C0F150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 b="10558"/>
          <a:stretch/>
        </p:blipFill>
        <p:spPr>
          <a:xfrm>
            <a:off x="8273231" y="1351697"/>
            <a:ext cx="3302752" cy="3031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2A0CE-F7EB-D218-D1FE-981066519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09" y="4442306"/>
            <a:ext cx="628229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377344"/>
            <a:ext cx="10915048" cy="970193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5: Adam Smith and Political Economy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655545"/>
            <a:ext cx="10915048" cy="4387695"/>
          </a:xfrm>
        </p:spPr>
        <p:txBody>
          <a:bodyPr anchor="t">
            <a:normAutofit/>
          </a:bodyPr>
          <a:lstStyle/>
          <a:p>
            <a:r>
              <a:rPr lang="en-US" sz="4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Concept of economic growth and development</a:t>
            </a:r>
          </a:p>
          <a:p>
            <a:r>
              <a:rPr lang="en-US" sz="4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Invention VS Innovation</a:t>
            </a:r>
          </a:p>
          <a:p>
            <a:r>
              <a:rPr lang="en-US" sz="4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Economic Policy</a:t>
            </a:r>
          </a:p>
          <a:p>
            <a:r>
              <a:rPr lang="en-US" sz="4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Tax Policy</a:t>
            </a:r>
          </a:p>
          <a:p>
            <a:r>
              <a:rPr lang="en-US" sz="4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Conclusion of classical school of economics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97023-8905-AF47-8D8C-9388F55BB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62" y="2564030"/>
            <a:ext cx="2974206" cy="37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03" y="329663"/>
            <a:ext cx="11810197" cy="970193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6: John Maynard Keynes with macroeconomic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08" y="1655545"/>
            <a:ext cx="11608067" cy="4387695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Macro Economic Concepts</a:t>
            </a: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Cash and commodity flow model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Classical Theory of Unemployment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John Maynard Keynes with Macro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Economic Concepts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4D869-1FA7-4F54-F4E4-B0E8A785F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86" y="814759"/>
            <a:ext cx="2559960" cy="32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0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BEB-3E97-1E16-EF55-D2DEA38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76" y="232965"/>
            <a:ext cx="10915048" cy="970193"/>
          </a:xfrm>
        </p:spPr>
        <p:txBody>
          <a:bodyPr>
            <a:noAutofit/>
          </a:bodyPr>
          <a:lstStyle/>
          <a:p>
            <a:r>
              <a:rPr lang="en-US" sz="2800" dirty="0"/>
              <a:t>Chapter 7: Problems of social science study of mainstream ideas about state, development, and international relations.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FFC1-5BAB-5561-CADA-41912AF3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7" y="1520791"/>
            <a:ext cx="10915048" cy="4254367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Pluralism.</a:t>
            </a:r>
          </a:p>
          <a:p>
            <a:pPr lvl="1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Role of the State in Pluralistic education.</a:t>
            </a:r>
          </a:p>
          <a:p>
            <a:pPr lvl="1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Weaknesses of pluralism</a:t>
            </a:r>
          </a:p>
          <a:p>
            <a:pPr marL="355600" lvl="1" indent="-355600"/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Developing with the study of modernization concepts.</a:t>
            </a:r>
          </a:p>
          <a:p>
            <a:pPr marL="812800" lvl="2" indent="-355600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Development Model</a:t>
            </a:r>
          </a:p>
          <a:p>
            <a:pPr marL="812800" lvl="2" indent="-355600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Criticisms from academics</a:t>
            </a:r>
          </a:p>
          <a:p>
            <a:pPr marL="355600" lvl="2" indent="-268288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 Political Economy and International Politics and international economy</a:t>
            </a:r>
          </a:p>
          <a:p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C125D-2ECF-7C08-436A-8DB6BCBD2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06" y="5265019"/>
            <a:ext cx="6054291" cy="14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1818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869</TotalTime>
  <Words>469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TH SarabunPSK</vt:lpstr>
      <vt:lpstr>Wingdings 3</vt:lpstr>
      <vt:lpstr>Slice</vt:lpstr>
      <vt:lpstr> Subject  Political Economy (PPS 2108)</vt:lpstr>
      <vt:lpstr>Course Description PPS2108</vt:lpstr>
      <vt:lpstr>Chapter 1: Introduction </vt:lpstr>
      <vt:lpstr>Chapter 2: Evolution  </vt:lpstr>
      <vt:lpstr>Chapter 3 : Definition </vt:lpstr>
      <vt:lpstr>Chapter 4: Scope of Political Economy. </vt:lpstr>
      <vt:lpstr>Chapter 5: Adam Smith and Political Economy Concepts</vt:lpstr>
      <vt:lpstr>Chapter 6: John Maynard Keynes with macroeconomic concepts</vt:lpstr>
      <vt:lpstr>Chapter 7: Problems of social science study of mainstream ideas about state, development, and international relations.</vt:lpstr>
      <vt:lpstr>Chapter 8: Mainstream Economics (Neoclassical economics</vt:lpstr>
      <vt:lpstr>Chapter 9: Public Choice Theory</vt:lpstr>
      <vt:lpstr>Chapter 10 : Modernization Theory</vt:lpstr>
      <vt:lpstr>Chapter 11: Dependency Theory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(Political Economy) PPS 2108</dc:title>
  <dc:creator>Boriboon Chalong</dc:creator>
  <cp:lastModifiedBy>Boriboon Chalong</cp:lastModifiedBy>
  <cp:revision>56</cp:revision>
  <dcterms:created xsi:type="dcterms:W3CDTF">2023-04-03T08:49:18Z</dcterms:created>
  <dcterms:modified xsi:type="dcterms:W3CDTF">2023-04-11T05:53:00Z</dcterms:modified>
</cp:coreProperties>
</file>