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sldIdLst>
    <p:sldId id="256" r:id="rId2"/>
    <p:sldId id="334" r:id="rId3"/>
    <p:sldId id="26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23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33" r:id="rId26"/>
    <p:sldId id="322" r:id="rId27"/>
    <p:sldId id="324" r:id="rId28"/>
    <p:sldId id="325" r:id="rId29"/>
    <p:sldId id="326" r:id="rId30"/>
    <p:sldId id="327" r:id="rId31"/>
    <p:sldId id="328" r:id="rId32"/>
    <p:sldId id="329" r:id="rId33"/>
    <p:sldId id="336" r:id="rId34"/>
    <p:sldId id="335" r:id="rId35"/>
    <p:sldId id="337" r:id="rId36"/>
    <p:sldId id="30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23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2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61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8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2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33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4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0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0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2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5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3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3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40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4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RIBOON_C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655978"/>
            <a:ext cx="9797445" cy="1515533"/>
          </a:xfrm>
        </p:spPr>
        <p:txBody>
          <a:bodyPr/>
          <a:lstStyle/>
          <a:p>
            <a:r>
              <a:rPr lang="en-US" sz="4400" dirty="0" smtClean="0"/>
              <a:t>Public Policy and Planning : POS 2206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571539"/>
            <a:ext cx="10058400" cy="1656678"/>
          </a:xfrm>
        </p:spPr>
        <p:txBody>
          <a:bodyPr>
            <a:normAutofit fontScale="70000" lnSpcReduction="20000"/>
          </a:bodyPr>
          <a:lstStyle/>
          <a:p>
            <a:r>
              <a:rPr lang="th-TH" sz="44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อ.บริบูรณ์ ฉลอง (อ.หนุ่ม)</a:t>
            </a:r>
          </a:p>
          <a:p>
            <a:r>
              <a:rPr lang="th-TH" sz="44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วิทยาลัยนวัตกรรมและการจัดการ  มหาวิทยาลัยราชภัฏสวนสุนันทา</a:t>
            </a:r>
            <a:endParaRPr lang="th-TH" sz="44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4400" b="1" i="1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BORIBOON_C@HOTMAIL.COM</a:t>
            </a:r>
            <a:r>
              <a:rPr lang="en-US" sz="44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Tel. 0623199591</a:t>
            </a:r>
            <a:endParaRPr lang="th-TH" sz="44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21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(8)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550" y="1492648"/>
            <a:ext cx="10585525" cy="469372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(5) การ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ตัดสินใจที่มีเหตุผล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ในการวางแผนนั้นจะมีการตัดสินใจเรื่องต่างๆ ไว้ล่วงหน้าซึ่งมีเวลาพอที่จะใช้ทั้งหลัก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 แนวความคิด และหลักการ ประกอบกับตัวเลข สถิติ และข้อมูลข่าวสาร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ที่เกี่ยวข้องมาพิจารณาตัดสินใจ จึงทำให้การตัดสินใจเป็นไปอย่างถูกต้อง เหมาะสม และมีเหตุมีผลและประโยชน์ตามต้องการ หรือเป็นไปตามวัตถุประสงค์มากยิ่งขึ้น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คูนต์และโอดอนเนลล์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เคยกล่าวว่า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“ถ้าปราศจากการวางแผนแล้ว การตัดสินใจและการกระทำจะเป็นไปตามยถากรรม”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จึงกล่าวได้ว่า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การวางแผนมีความสำคัญที่จะช่วยให้ผู้บริหารทำงานอย่างรัดกุมในอนาคต และเป็นการป้องกันมิให้เกิดปัญหาในระยะยาวข้างหน้า ทั้งยังช่วยในการตัดสินใจเป็นไปอย่างถูกต้อง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(6) การ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วางแผนเป็นเรื่องการเตรียมการไว้ล่วงหน้า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เมื่อมีการกำหนดวัตถุประสงค์และเป้าหมายตามความต้องการแล้ว กิจกรรม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ที่จะต้องกระทำเพื่อให้เป็นไปตามวัตถุประสงค์และบังเกิดผลตามเป้าหมายนั้นๆจะต้องได้รับการพิจารณา และการตัดสินใจในเรื่องต่างๆ เกี่ยวกับการกระทำกิจกรรมต่างๆ ไม่ว่าจะเป็นเรื่องของ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 กระบวนการ ขั้นตอนของการกระทำ ทรัพยากรที่ต้องใช้ เวลา สถานที่ และการควบคุมดูแลการทำงานต่างๆ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ทั้งหมดจะต้องมีการพิจารณา ทดลอง และทดสอบอย่างละเอียด ถูกต้องเหมาะสม ทั้งนี้เพื่อให้แผนมีความสมบูรณ์ถูกต้องแล้วจึงต้องนำไปปฏิบัติ ดังนั้นสาระสำคัญดังกล่าว เกี่ยวกับการวางแผนจึงเป็นเครื่องประกันความเป็นไปได้ของการทำงานให้บรรลุตามวัตถุประสงค์เป็นอย่างดี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984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(9)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(7) การ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วางแผนมีส่วนช่วยให้มนุษย์เปลี่ยนแปลงสิ่งต่างๆได้มาก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เนื่องจากการเปลี่ยนแปลงเป็นสิ่งที่เกิดขึ้นเสมอตามธรรมชาติ เมื่อมีความเจริญก้าวหน้าทางวิทยาศาสตร์และเทคโนโลยีมากขึ้น มนุษย์มีความสามารถในการเปลี่ยนแปลงสิ่งต่างๆ ให้เป็นไปตามความต้องการมากขึ้น การวางแผนจึงเป็นสิ่งจำเป็นที่มนุษย์อาศัยเพื่อใช้ในการเตรียมการเปลี่ยนแปลงสิ่งต่างๆ ในอนาคต และทำให้การเปลี่ยนแปลงมีความเป็นไปได้มากยิ่งขึ้น ดังคำกล่าวที่ว่า “การวางแผนเปรียบเสมือนยานพาหนะที่นำไปสู่การเปลี่ยนแปลงอย่างมีระบบ” นอกจากการวางแผนจะมีส่วนช่วยให้เกิดการเปลี่ยนแปลงแล้วยังมีบทบาทช่วยให้การกระทำต่างๆ เป็นไปอย่างสอดคล้องประสาน และสัมพันธ์กันเป็นระบบอีกด้วย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(8) การ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วางแผนเป็นตัวนำในการพัฒนา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ตามหลักการวางแผน ขั้นแรกจะต้องมีการกำหนดวัตถุประสงค์และวัตถุประสงค์จะเป็นหลักของการตัดสินใจในทุกเรื่องที่จะกระทำต่อไป กล่าวอีกนัยหนึ่งก็คือ การตัดสินใจใดๆที่เกี่ยวข้องก็เพื่อที่จะทำให้เกิดผลตามวัตถุประสงค์ ทั้งนี้เพราะการกำหนดวัตถุประสงค์แล้วจะต้องมีการกระทำเพื่อให้เกิดผล มีการกระทำตามแผน และให้บังเกิดผลตามต้องการได้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3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(10)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8495"/>
            <a:ext cx="10585525" cy="4693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แผน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และการวางแผนมีบทบาทสำคัญมากต่อการเปลี่ยนแปลงในเรื่องต่างๆ ทั้งนี้เพื่อให้เกิดการพัฒนาและเปลี่ยนแปลงตามความต้องการและเป็นระบบ </a:t>
            </a:r>
            <a:endParaRPr lang="th-TH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เช่น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ถ้าต้องการจะทำอะไร ก็ควรจะต้องรู้ว่าผลที่ต้องการจะได้รับคืออะไร แล้วจึงกระทำให้บังเกิดสิ่งนั้น ผู้วางแผนและผู้ปฏิบัติตามแผนจะต้องมองเห็นภาพทั้งหมดของสิ่งที่ต้องการหรือผลที่คาดว่าจะได้รับทั้งในด้านปริมาณและคุณภาพ และแน่นอนที่สุด ผลผลิตนี้จะต้องเป็นประโยชน์ที่ตอบสนองและสอดคล้องกับส่วนอื่นๆ อย่างเป็นระบบด้วย </a:t>
            </a:r>
            <a:endParaRPr lang="th-TH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และ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จะสมบูรณ์ยิ่งขึ้นถ้าเป็นระบบอย่างครบวงจร เช่น สถาบันการศึกษาควรผลิตคนตามที่ต้องการ สังคมไทยต้องการแพทย์และพยาบาลมากสถาบันการศึกษาก็ควรผลิตให้มาก และควรลดการผลิตด้านอื่นที่ตลาดไม่ต้องการ เช่น รัฐศาสตร์ และนิติศาสตร์ เป็นต้น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21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(11)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387737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ประเภทของการวางแผน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ธำรงธัญวงศ์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2549 :73-86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กล่าวถึง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ของการวางแผน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types of planning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ไว้หลายประเภท ทั้งนี้โดยการพิจารณาจาก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คุณลักษณะสำคัญของการวางแผน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characteristics of planning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ที่ปรากฏอยู่ในการวางแผนโดยทั่วไป สำหรับ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ในที่นี้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จะยกการจำแนกประเภทของแผนที่สำคัญมาเพียง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ได้แก่ </a:t>
            </a:r>
            <a:endParaRPr lang="en-US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1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การจำแนกความถี่ในการใช้แผน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การวางแผนถาวร และการวางแผนเพื่อการใช้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ประโยชน์เพียงครั้งเดียว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endParaRPr lang="en-US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461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(12)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การวางแผนโดยจำแนกตามความถี่ของการใช้แผน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 smtClean="0"/>
              <a:t>      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 อาจ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มีความแตกต่างกันในเรื่องระยะเวลาของการใช้ประโยชน์ กล่าวคือการวางแผนในบางกรณีมีวัตถุประสงค์เพื่อการใช้ประโยชน์เพียงครั้งเดียว </a:t>
            </a:r>
            <a:endParaRPr lang="th-TH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แต่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ในบางกรณีมีวัตถุประสงค์ที่จะใช้อย่างต่อเนื่องถาวร ดังนั้น การจำแนกการวางแผนโดยพิจารณาจากความถี่ของการใช้ประโยชน์ จึงจำแนกได้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คือ </a:t>
            </a:r>
            <a:endParaRPr lang="th-TH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วางแผนเพื่อการใช้ประโยชน์เพียงครั้งเดียว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Single-use Planning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วางแผนเพื่อการใช้ประโยชน์ถาวร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Standing Planning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405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(13)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11728"/>
            <a:ext cx="10585525" cy="46937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3.1.1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การวางแผนเพื่อการใช้ประโยชน์เพียงครั้งเดียว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Single-use Planning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2800" b="1" i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ลักษณะ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ของการวางแผนประเภทนี้มีจุดมุ่งหมายชัดเจนว่า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จะใช้ประโยชน์เพียงครั้งเดียว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เมื่อนำแผนไปปฏิบัติจนเสร็จสิ้นภารกิจแล้ว ก็ถือว่าเป็นการสิ้นสุดของแผน จะไม่มีการนำแผนดังกล่าวมาใช้อีก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ดังนั้นการวางแผนเช่นนี้จึงกำหนดวัตถุประสงค์ไว้ชัดเจนว่า จะ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นำไปปฏิบัติในช่วงเวลาหนึ่งเท่านั้น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ไม่มีการนำแผนมาปฏิบัติซ้ำอีก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..................ตัวอย่าง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ภาครัฐ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แผนการใช้งบประมาณประจำปีของรัฐบาล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ซึ่งรัฐบาลจะต้องจัดทำแผนงบประมาณประจำปี เมื่อแผนการใช้งบประมาณประจำปีสิ้นสุดลง การบริหารงานในปีต่อไป ก็ต้องต้องทำการวางแผนหรือจัดทำแผนงบประมาณประจำปีกันใหม่เป็นเช่นนี้ตลอดไป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กรณี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การวางแผนเพื่อแก้ปัญหาภัยแล้งที่เกิดขึ้นในปีใดปีหนึ่ง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ซึ่งถือว่าเป็นการวางแผนเพื่อการแก้ไขเฉพาะหน้า เมื่อดำเนินการเสร็จสิ้นหรือภัยแล้งหมดไป ก็เป็นอันยุติการใช้แผนดังกล่าว เป็นต้น ในกรณีของการวางแผนเพื่อใช้ประโยชน์เพียงครั้งเดียวสำหรับภาครัฐ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จะปรากฏในรูปของแผนงานและโครงการต่างๆที่มีระยะเวลาไม่เกิน 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ซึ่งหน่วยงานของกระทรวง ทบวง กรม ต่างๆ เป็นผู้รับผิดชอบดำเนินการตามแผนงบประมาณประจำปีโดยทั่วไป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ภาคเอกชน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การวางแผนเพื่อการใช้ประโยชน์เพียงครั้งเดียว จะพบเห็นได้จาก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การวางแผนการตลาดเพื่อส่งเสริมผลิตภัณฑ์ใหม่ของบริษัท</a:t>
            </a:r>
            <a:r>
              <a:rPr lang="th-TH" sz="2800" b="1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th-TH" sz="2800" b="1" i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วางแผนส่งเสริมการขายเนื่องในโอกาสเทศกาลต่างๆ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เมื่อปฏิบัติตามแผนเสร็จสิ้นลง ก็เป็นอันยุติการใช้แผนในครั้งนั้น เป็นต้น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24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(14)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851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3.1.2 </a:t>
            </a:r>
            <a:r>
              <a:rPr lang="th-TH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การวางแผนเพื่อการใช้ประโยชน์ถาวร (</a:t>
            </a:r>
            <a:r>
              <a:rPr lang="en-US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Standing Planning</a:t>
            </a:r>
            <a:r>
              <a:rPr lang="th-TH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i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ลักษณะ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ของการวางแผนประเภทนี้จะเกี่ยวข้องกับ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กิจกรรมที่มีลักษณะต่อเนื่องยาวนาน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การวางแผนจึงต้องคำนึงถึง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องค์การที่จะต้องรับผิดชอบในระยะยาว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ทรัพยากรที่ต้องใช้ในการปฏิบัติตามแผน ทั้งเรื่องงบประมาณ และอุปกรณ์ใช้สอยที่จำเป็นต่างๆ </a:t>
            </a:r>
            <a:endParaRPr lang="th-TH" b="1" i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วางแผนประเภทนี้จะต้องกำหนดแนวทาง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th-TH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</a:t>
            </a:r>
            <a:r>
              <a:rPr lang="th-TH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ลัพธ์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เป็นไปตามเป้าหมายที่ต้องการมากน้อยเพียงใด มี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ปัญหาและอุปสรรคในการนำแผนไปปฏิบัติอย่างไร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สมควร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จะต้องแก้ไขปรับปรุง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อะไรบ้าง เพื่อให้แผนมีความเหมาะสม ดังนั้นการวางแผนเพื่อการใช้ประโยชน์ถาวรจึงต้องคำนึงถึงการปรับปรุงและแก้ไขการวางแผนเป็นระยะ เพื่อให้มั่นใจว่าจะได้แผนที่สามารถนำไปปฏิบัติให้บรรลุผลอย่างมีประสิทธิภาพ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ภาครัฐ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การวางแผนขยายโอกาสทางการศึกษาของกระทรวงศึกษาธิการ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โดยมีจุดมุ่งหมายหลักที่จะส่งเสริมให้เยาวชนไทยมีโอกาสได้รับการศึกษาต่อเนื่องเป็นเวลา 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เพื่อให้เยาวชนไทยเป็นทรัพยากรที่มีคุณภาพของสังคม ลักษณะของการวางแผนเช่นนี้จะต้องคำนึงถึงการใช้ประโยชน์อย่างต่อเนื่องเป็นเวลายาวนาน หน่วยงานที่รับผิดชอบ เช่น กรมสามัญศึกษา กรมอาชีวศึกษา และกรมการศึกษานอกโรงเรียน เป็น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870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(15)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2800" dirty="0" smtClean="0"/>
              <a:t>   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จะต้องทำการวางแผนทั้ง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แผนระยะยาวและแผนประจำปี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เพื่อให้การดำเนินงาน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มีความต่อเนื่องไม่ขาดตอน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โดยเฉพาะการวางแผนในการพัฒนาบุคลากร การสร้างอาคารสำหรับการศึกษา การจัดหาอุปกรณ์การศึกษาให้เพียงพอ รวมทั้งการวางแผนเพื่อประเมินผลการปฏิบัติงาน เพื่อนำมาเป็นข้อมูลในการปรับปรุงการวางแผนให้มีประสิทธิภาพมากยิ่งขึ้น จะเห็นได้ว่าลักษณะของการวางแผนประเภทนี้จะต้องคำนึงถึงความต่อเนื่องยาวนาน ดังนั้น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แผนถาวรจึงต้อง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แผน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แผนระยะยาวและแผนประจำปี เพื่อให้การปฏิบัติตามแผนมีความสม่ำเสมอ ไม่ขาดตอน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ภาคเอกชน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ลักษณะของการวางแผนเพื่อการใช้ประโยชน์ถาวร ได้แก่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แผนการผลิตสินค้าหรือบริการที่ต้องการทำการผลิตอย่างต่อเนื่อง ตราบเท่าที่ตลาดยังมีความต้องการ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ซึ่งในระหว่างการผลิตแต่ละแห่ง อาจจะมีแผนพัฒนาผลิตภัณฑ์ เพื่อปรับปรุงคุณภาพสินค้าและบริการให้สอดคล้องกับรสนิยมของผู้บริโภคมากขึ้น เป็นต้น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สรุป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การจำแนกการวางแผนโดยพิจารณาจากความถี่ในการใช้แผน ก็เป็นการจำแนกอีกประเภทหนึ่งที่ทำให้เข้าใจลักษณะและความแตกต่างของการวางแผนแต่ละประเภทได้อย่างชัดเจนซึ่งเป็นประโยชน์ทั้งในด้านการศึกษาและในทางปฏิบัติ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2305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(16)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การวางแผนโดยจำแนกตามระดับการบริหาร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โดยทั่วไป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การบริหารขององค์การต่างๆจะจำแนกการบริหารองค์การออกเป็นระดับต่างๆ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endParaRPr lang="th-TH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ขององค์การ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Broad of Directors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มีบทบาทหน้าที่ในการ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กำหนดภารกิจ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Mission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ขององค์การ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ระดับสูง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Top Executives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มีบทบาทหน้าที่ในการ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นำภารกิจที่กำหนดโดยคณะกรรมการขององค์การมาแปลงเป็นแผนกลยุทธ์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Strategic Plan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เพื่อเป็นเครื่องมือสำคัญในการบริหารองค์การให้บรรลุเป้าหมายตามที่คณะกรรมการขององค์การกำหนด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ระดับกลาง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Middle – level Managers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มีบทบาทหน้าที่ในการ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เชื่อโยงระหว่างผู้บริหารระดับสูงและผู้บริหารระดับต้น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โดยทำหน้าที่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แปลงแผนกลยุทธ์ให้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แผน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Managerial Plan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ซึ่งจะมีความเป็นรูปธรรมชัดเจนขึ้น เพื่อให้ผู้บริหารระดับต้นสามารถนำไปจัดทำแผนปฏิบัติให้สอดคล้องกับเป้าประสงค์และวัตถุประสงค์ของแผนกลยุทธ์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ระดับต้น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First – level Managers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มีบทบาทหน้าที่ในการ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แปลงแผนบริหารให้เป็นแผนปฏิบัติการ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Operational Plan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เพื่อให้หน่วยงานต่างๆ นำไปปฏิบัติอย่างถูกต้อง สอดคล้องกับเป้าประสงค์และวัตถุประสงค์ของแผนบริหารและแผนกลยุทธ์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7865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(17)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การจำแนกประเภทของการวางแผนตามระดับการบริหาร ประกอบด้วย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ดังนี้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3.2.1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การวางแผนกลยุทธ์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Strategic Planning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การวางแผนกลยุทธ์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เป็นบทบาทหน้าที่ของผู้บริหารระดับสูง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Top Executives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ขององค์การ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โดยจะต้องนำภารกิจของคณะกรรมการขององค์การมากำหนดเป้าประสงค์และวัตถุประสงค์ให้ชัดเจน การวางแผนกลยุทธ์จะมีลักษณะเป็นการ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วางแผนระยะยาวตั้งแต่ 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ปีขึ้นไป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บางครั้งอาจเรียกว่า การวางแผนระยะยาว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Long-term Planning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ทั้งนี้เพื่อเป็น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เสมือนเข็มทิศในการกำหนดทิศทางขององค์การในอนาคตว่า ต้องการจะให้มีลักษณะอย่างไรเมื่อถึงเวลานั้น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วางแผนกลยุทธ์ หมายถึง การวางแผนกิจกรรมที่เกี่ยวข้องกับการคาดการณ์สิ่งที่จะเกิดขึ้นในอนาคต โดยใช้ข้อมูลในการวินิจฉัยเหตุการณ์ต่างๆ และการกำหนดชุดของกิจกรรมที่จะนำไปปฏิบัติให้เหมาะสม เพื่อให้องค์การอยู่ในฐานะที่ดีที่สุด มีความพร้อมและมีสมรรถนะที่จะตอบสนองต่อความเปลี่ยนแปลงที่อาจจะเกิดขึ้นในอนาคตอย่างมีประสิทธิภาพ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ลักษณะ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การวางแผนกลยุทธ์ในภาครัฐ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การวางแผนที่จะเพิ่มศักยภาพพาณิชย์นาวีของไทย โดยการกำหนดวัตถุประสงค์จะขยายบริการพาณิชย์นาวีของไทยให้ได้ร้อยละ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20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ของส่วนแบ่งตลาดทั้งหมดภายในเวลา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หรือการวางแผนกลยุทธ์ในภาคเอกชน เช่น ธนาคาร ก. มีวัตถุประสงค์ที่จะขยายการเติบโตให้ได้ร้อยละ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ภายในเวลา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เป็นต้น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490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9" y="1868443"/>
            <a:ext cx="9928409" cy="3768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ความหมายของการวางแผนและแผน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Planning and 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2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</a:t>
            </a:r>
            <a:endParaRPr lang="en-US" sz="2800" b="1" i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ประเภทของการ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</a:t>
            </a:r>
          </a:p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กระบวนการวางแผน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5</a:t>
            </a:r>
            <a:r>
              <a:rPr lang="th-TH" sz="28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8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ความสัมพันธ์ระหว่างนโยบาย แผน และโครงการ</a:t>
            </a: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093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(18)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3.2.2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การวางแผนบริหาร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Managerial Planning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เป็นบทบาทหน้าที่ของ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ผู้บริหารระดับกลาง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Middle – level Managers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โดยจะต้องนำแผนกลยุทธ์ที่กำหนดโดยผู้บริหารระดับสูงมาแปลงให้เป็นแผนบริหาร เพื่อเป็นสะพานเชื่อมโยงระหว่างนักบริหารระดับสูงและนักบริหารระดับต้น โดยกำหนดวัตถุประสงค์ที่จะต้องกระทำภายในระยะเวลา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1-2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บางครั้งจึงเรียกแผนระยะกลาง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Intermediate-term Plan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วางแผนบริหาร หมายถึง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การนำแผนกลยุทธ์มากำหนดวัตถุประสงค์และแนวทางการปฏิบัติให้เป็นรูปธรรมชัดเจนว่า วัตถุประสงค์ที่กำหนดจะต้องสามารถวัดระดับความสำเร็จได้ โดยจะต้องมีความครอบคลุมถึงเรื่องงบประมาณที่จะต้องใช้ในการดำเนินงานตามแผนและการประสานงานระหว่างหน่วยงานต่างๆที่เกี่ยวข้อง โดยมีเป้าหมายรวม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Targets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ขององค์การทุกหน่วยงานจะต้องยึดถือร่วมกัน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229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(19)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800" dirty="0" smtClean="0"/>
              <a:t>     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ของการวางแผนบริหาร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สำหรับภาครัฐ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โดยพิจารณาจากแผนกลยุทธ์ที่กำหนดไว้ข้างต้นคือ การแปลงวัตถุประสงค์ของการขยายศักยภาพของพาณิชย์นาวีของไทยให้มีส่วนแบ่งการตลาดร้อยละ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ในเวลา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ปีนั้น ในแต่ละปีองค์การจะ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ต้องกำหนดวัตถุประสงค์ที่เป็นรูปธรรมและวัดได้ว่า จะต้องขยายส่วนแบ่งการตลาดให้ได้ปีละเท่าไร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จากนั้นจะ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ต้องวิเคราะห์ทางเลือกหรือแนวทางปฏิบัติ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โดยจะต้องระบุชัดเจนว่าเพื่อการบรรลุวัตถุประสงค์ดังกล่าว องค์การ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จะต้องทำอะไรบ้าง กระทำเมื่อไร  กระทำอย่างไร และหน่วยงานใดเป็นผู้รับผิดชอบ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จากกรอบของแผนบริหารที่กำหนดไว้นี้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จะนำไปสู่การวางแผนปฏิบัติการในขั้นต่อไป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การวางแผนบริหารของภาคเอกชน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ตามตัวอย่างที่กำหนดไว้ในแผนกลยุทธ์สามารถนำมาแปลงเป็นแผนการบริหารได้ดังนี้ เพื่อให้ธนาคาร ก. สามารถขยายการเติบโตให้ได้ร้อยละ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ภายในเวลา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ผู้บริหารระดับกลาง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จะต้องนำวัตถุประสงค์ดังกล่าว มาแปลงเป็นวัตถุประสงค์และแนวทางการปฏิบัติประจำปี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และเพื่อการบรรลุวัตถุประสงค์ดังกล่าว 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ผู้บริหารระดับกลาง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จะต้องกำหนดแนวทางปฏิบัติ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ทางเลือกในการปฏิบัติที่จะให้หน่วยงานต่างๆ รับผิดชอบ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โดยแต่ละหน่วยงาน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จะต้องเข้าใจเป้าหมายรวมของธนาคาร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ที่จะต้องกระทำให้เสร็จ นอกจากนี้ในการวางแผนบริหาร ผู้บริหารระดับกลาง</a:t>
            </a:r>
            <a:r>
              <a:rPr lang="th-TH" sz="28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จะต้องกำหนดทรัพยากรต่างๆขององค์การที่หน่วยงานต่างๆ จะต้องใช้ให้เหมาะสม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เพื่อให้การนำแผนบริหารไปแปลงเป็นแผน ปฏิบัติการได้อย่างมีประสิทธิภาพ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16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(20)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3.2.3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การวางแผนปฏิบัติการ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Operational Planning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เป็นบทบาทหน้าที่ของ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ผู้บริหารระดับต้น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First-level Management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โดยจะต้องนำแผนกลยุทธ์และแผนบริหารมาแปลงเป็นแผนปฏิบัติการ เพื่อให้แต่ละหน่วยงานเข้าใจถึงความรับผิดชอบของตนที่จะต้องกระทำให้บรรลุวัตถุประสงค์ของแต่ละส่วน เพื่อนำไปสู่การบรรลุวัตถุประสงค์ของแผนบริหารและแผนกลยุทธ์โดยที่สุด โดยทั่วไปแผนปฏิบัติการจะเป็นแผนระยะสั้น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Short-term Plan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อาจมีระยะเวลาเป็นไตรมาส เป็นเดือน หรือเป็นสัปดาห์ โดยทุกขั้นตอนจะต้องสามารถประเมินหรือวัดผลสำเร็จได้อย่างชัดเจน การวางแผนปฏิบัติการจะต้องกำหนดวัตถุประสงค์ขององค์การและของหน่วยงานแต่ละส่วน พร้อมทั้งรายละเอียดในการใช้ทรัพยากรและขั้นตอนการปฏิบัติทุกขั้นตอนอย่างชัดเจน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ของการวางแผนปฏิบัติการสำหรับภาครัฐ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โดยพิจารณาจาก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แผนกลยุทธ์และแผนบริหาร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ตามตัวอย่างที่ได้กล่าวมาแล้ว จะสามารถดำเนินการได้ดังต่อไปนี้ เพื่อให้เป็นไปตามแผนบริหารและแผนกลยุทธ์ในการเพิ่มส่วนแบ่งการตลาดพาณิชย์นาวีของไทยในแต่ละปี แผนปฏิบัติการจะต้องทำการวิเคราะห์ว่าการจะเพิ่มส่วนแบ่งการตลาดให้เป็นไปตามวัตถุประสงค์ของแผนบริหาร องค์การที่รับผิดชอบจะต้องดำเนินการอะไรบ้าง โดยทุกประเด็นและทุกขั้นตอนจะต้องกระทำให้เป็นรูปธรรมชัดเจน และสามารถวัดผลสำเร็จได้ภายในเวลาที่กำหนดไว้ แผนปฏิบัติการจะต้องมุ่งมั่นเพื่อให้ทุกหน่วยงานที่รับผิดชอบสามารถนำแผนไปปฏิบัติอย่างมีประสิทธิภาพ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408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(21)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/>
              <a:t>      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การวางแผนปฏิบัติการของภาคเอกชน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โดยพิจารณาจากตัวอย่างที่กำหนดไว้ใน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แผนกลยุทธ์และแผนการบริหาร ผู้บริหารระดับต้นสามารถนำแผนกลยุทธ์และแผนบริหารของธนาคาร ก. มาแปลงเป็นแผนปฏิบัติการ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โดยนำ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วัตถุประสงค์ขององค์การมาแปลงเป็นวัตถุประสงค์ของหน่วยปฏิบัติต่างๆ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พร้อมทั้งกำหนดแนวทางปฏิบัติของแต่ละหน่วยงานที่รับผิดชอบให้ชัดเจน เพื่อนำไปปฏิบัติโดยผลการปฏิบัติของหน่วยงานต่างๆ จะต้องส่งเสริมการบรรลุวัตถุประสงค์ของแผนบริหารและแผนกลยุทธ์ในที่สุด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216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(22)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ความสัมพันธ์ระหว่างภารกิจการวางแผนกลยุทธ์ การวางแผนบริหาร และการวางแผนปฏิบัติ</a:t>
            </a:r>
            <a:endParaRPr lang="en-US" sz="2800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โดยพิจารณาจากระดับการบริหารจะปรากฏลำดับขั้นของความสัมพันธ์ในการวางแผนแต่ละระดับอย่างชัดเจน ซึ่งความสัมพันธ์ดังกล่าวจะมีลักษณะเป็นความสัมพันธ์ตามลำดับขั้นของการบังคับบัญชา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Hierarchy of Planning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ดังนี้ </a:t>
            </a:r>
            <a:endParaRPr lang="en-US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en-US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1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การวางแผนในระดับบนสุด คือ การวางแผนกลยุทธ์ โดยผู้บริหารระดับสูง </a:t>
            </a:r>
            <a:endParaRPr lang="en-US" sz="2800" b="1" i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2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การวางแผนในระดับกลาง คือ การวางแผนบริหาร โดยผู้บริหารระดับกลาง และ </a:t>
            </a:r>
            <a:endParaRPr lang="en-US" sz="2800" b="1" i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3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)การวางแผนในระดับล่าง คือ การวางแผนปฏิบัติการ โดยผู้บริหารระดับต้น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สรุป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การจำแนกแผนโดยพิจารณาจากระดับการบริหารภายในองค์การจะทำให้เข้าใจถึงบทบาท หน้าที่และความรับผิดชอบของผู้บริหารในแต่ละระดับขององค์การได้อย่างชัดเจน รวมทั้งลักษณะของแผนแต่ละประเภทตามระดับการบริหาร การจำแนกการวางแผนตามระดับการบริหารในปัจจุบันได้รับความนิยมจากองค์การต่างๆ อย่างกว้างขวาง เพราะสามารถสร้างความสัมพันธ์ระหว่างผู้บริหารระดับสูงและผู้บริหารระดับต้นได้อย่างชัดเจน เป็นการส่งเสริมความแข็งแกร่งของการมีวัฒนธรรมองค์การร่วมกัน ซึ่งจะเป็นปัจจัยสำคัญต่อการบรรลุผลสำเร็จขององค์การอย่างมีประสิทธิผลและประสิทธิภาพ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5759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(23)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344706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กระบวนการวางแผน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อนันต์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เกตุวงศ์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2543 : 168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กล่าวเกี่ยวกับกระบวนการวางแผนไว้ว่า การวางแผนเป็นเรื่องที่เกี่ยวข้องกับการกระทำ และเป็นชุดของการกระทำ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course of action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ซึ่งจะเกิดขึ้นในอนาคต นักวิชาการทางการบริหารต่างกล่าวเป็นแนวเดียวกันว่า การวางแผนนั้นจะต้องประกอบด้วย ส่วนต่างๆ </a:t>
            </a:r>
            <a:r>
              <a:rPr lang="en-US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endParaRPr lang="en-US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การวางแผน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planning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800" b="1" i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2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การนำแผนไปปฏิบัติ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implementation of plan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2800" b="1" i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3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การประเมินผลของแผน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evaluation of plan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ซึ่งมีความสัมพันธ์กันเป็นวงจร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503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(24)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32" y="1484556"/>
            <a:ext cx="10811435" cy="46937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แผนภาพ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แสดงวงจรการ</a:t>
            </a:r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</a:t>
            </a:r>
          </a:p>
          <a:p>
            <a:pPr marL="0" indent="0" algn="ctr">
              <a:buNone/>
            </a:pPr>
            <a:endParaRPr lang="th-TH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th-TH" sz="2800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th-TH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th-TH" sz="2800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th-TH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เนื่องจาก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แผนทุกแผน ทุกประเภท และทุกระดับจะมีเวลาเป็นตัวกำหนดว่าจะเริ่มดำเนินการเมื่อใด และสิ้นสุดเมื่อใด รวมแล้วเป็นเวลานานเท่าใด เช่น อาจเป็น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หรือ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เมื่อการปฏิบัติตามแผน ตามเวลานี้แล้วยังไม่ปรากฏผลงาน หรือผลงานยังไม่เป็นที่น่าพอใจ หรือด้วยเหตุผลใดก็ตาม ยังต้องมีการกระทำต่อไปในกรณีเช่นนี้จะต้องมีการวางแผนใหม่โดยอาศัยข้อมูลที่ประเมินผลมาได้ รวมกับข้อมูลอื่นๆ ทำการวางแผนต่อไป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5534" y="3378441"/>
            <a:ext cx="1560579" cy="69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การปฏิบัติตามแผน</a:t>
            </a:r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3371485" y="3378442"/>
            <a:ext cx="1285181" cy="69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การประเมินผล</a:t>
            </a: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5122334" y="2087584"/>
            <a:ext cx="1277272" cy="704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การวางแผน</a:t>
            </a:r>
            <a:endParaRPr lang="th-TH" dirty="0"/>
          </a:p>
        </p:txBody>
      </p:sp>
      <p:sp>
        <p:nvSpPr>
          <p:cNvPr id="18" name="Down Arrow 17"/>
          <p:cNvSpPr/>
          <p:nvPr/>
        </p:nvSpPr>
        <p:spPr>
          <a:xfrm rot="18705354">
            <a:off x="6693387" y="2821817"/>
            <a:ext cx="484632" cy="451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Down Arrow 18"/>
          <p:cNvSpPr/>
          <p:nvPr/>
        </p:nvSpPr>
        <p:spPr>
          <a:xfrm rot="5400000">
            <a:off x="5518654" y="3466740"/>
            <a:ext cx="484632" cy="517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 rot="13790138">
            <a:off x="4334668" y="2704390"/>
            <a:ext cx="484632" cy="434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40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(25)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0070C0"/>
                </a:solidFill>
              </a:rPr>
              <a:t>     </a:t>
            </a:r>
            <a:r>
              <a:rPr lang="th-TH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สุภา</a:t>
            </a:r>
            <a:r>
              <a:rPr lang="th-TH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พร พิศาลบุตร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2543 : 55 - 56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อธิบายถึงกระบวนการวางแผน ไว้ว่า การวางแผนมี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หลายทฤษฎี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ที่แบ่งขั้นตอนของกระบวนการวางแผนออกไปมากกว่า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ขั้นตอน แต่กล่าวโดยสรุปแล้วจะอยู่ในกรอบของ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ขั้นตอนพื้นฐาน </a:t>
            </a:r>
            <a:r>
              <a:rPr lang="en-US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คือ</a:t>
            </a:r>
            <a:endParaRPr lang="en-US" sz="1600" b="1" i="1" dirty="0"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ขั้นตอน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ของการวางแผน ซึ่งเป็นหัวใจสำคัญของทุกระดับหน่วยงาน ทุกองค์การ เป็นการเตรียมกำหนดหลักเกณฑ์การทำงาน ขั้นตอนการวางแผนจะดำเนินงานดังนี้ คือ</a:t>
            </a:r>
            <a:endParaRPr lang="en-US" sz="1600" b="1" i="1" dirty="0">
              <a:latin typeface="TH SarabunPSK" pitchFamily="34" charset="-34"/>
              <a:cs typeface="TH SarabunPSK" pitchFamily="34" charset="-34"/>
            </a:endParaRPr>
          </a:p>
          <a:p>
            <a:pPr marL="457200" lvl="1" indent="0">
              <a:buNone/>
            </a:pPr>
            <a:r>
              <a:rPr lang="th-TH" sz="2400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1.1) กำหนด</a:t>
            </a:r>
            <a:r>
              <a:rPr lang="th-TH" sz="24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เป้าหมายหรือวัตถุประสงค์ที่ต้องการ</a:t>
            </a:r>
            <a:endParaRPr lang="en-US" sz="2400" b="1" i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      Holt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1993 : 169-170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อ้างใน สมบัติ ธำรงธัญวงศ์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, 2549 : 89-70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ได้อธิบายถึงลักษณะของวัตถุประสงค์ที่ดี สรุปได้ดังนี้ วัตถุประสงค์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ต้องมีความเป็นไปได้และเฉพาะเจาะจง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sensible and specific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ต้องสามารถวัดระดับความสำเร็จได้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measurable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ต้องสามารถทำได้และปฏิบัติได้จริง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attainable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มีเหตุผลและสอดคล้องกับความเป็นจริง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reasonable and realistic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มีการกำหนดเวลาที่จะกระทำให้สำเร็จ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timeframe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จากคุณลักษณะของการกำหนดวัตถุประสงค์ดังกล่าว อาจเรียกสั้นๆ เพื่อให้เข้าใจง่ายว่า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SMART</a:t>
            </a:r>
            <a:endParaRPr lang="en-US" sz="16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02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(26)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th-TH" sz="2400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1.2) ศึกษา</a:t>
            </a:r>
            <a:r>
              <a:rPr lang="th-TH" sz="24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และวิเคราะห์สถานการณ์ที่เป็นอยู่โดยละเอียด</a:t>
            </a:r>
            <a:endParaRPr lang="en-US" sz="2400" b="1" i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   Steiner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1969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, Cleland and King (1972)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Duncan (1975)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อ้างใน สมบัติ ธำรงธัญวงศ์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, 2549 : 86 – 88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ได้อธิบายถึงการศึกษาและวิเคราะห์สถานการณ์ว่า ในการ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วางแผน </a:t>
            </a:r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นัก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วางแผนจะต้องทำการเข้าใจกับสภาพแวดล้อม ทั้งภายในและภายนอกองค์การ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ทั้ง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สภาพการณ์ในปัจจุบันและแนวโน้มของการเปลี่ยนแปลงในอนาคต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เพื่อนำมาเป็นข้อมูลในการวิเคราะห์สำหรับการวางแผนที่เหมาะสมขององค์การ</a:t>
            </a:r>
            <a:endParaRPr lang="en-US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  ซึ่ง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สามารถสรุปหลักในการวิเคราะห์สถานการณ์ได้ว่า </a:t>
            </a:r>
            <a:endParaRPr lang="en-US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     1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ต้องมีการวิเคราะห์ข้อมูลเกี่ยวกับสภาพปัจจุบัน </a:t>
            </a:r>
            <a:endParaRPr lang="en-US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     2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ต้องมีการวิเคราะห์ข้อมูลหรือการพยากรณ์เกี่ยวกับการเปลี่ยนแปลในอนาคต </a:t>
            </a:r>
            <a:endParaRPr lang="en-US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     3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ต้องมีการวิเคราะห์ข้อมูลเกี่ยวกับทรัพยากรขององค์การ </a:t>
            </a:r>
            <a:endParaRPr lang="en-US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     4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ต้องมีการวิเคราะห์ข้อมูลเกี่ยวกับจุดแข็ง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strengths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และจุดอ่อน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weaknesses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ขององค์การ และ </a:t>
            </a:r>
            <a:endParaRPr lang="en-US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    5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ต้องมีการวิเคราะห์ข้อมูลเกี่ยวกับโอกาส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opportunities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และข้อจำกัด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threats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ขององค์การ</a:t>
            </a:r>
            <a:endParaRPr lang="en-US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118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(27)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h-TH" sz="2400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1.3) ดำเนินการ</a:t>
            </a:r>
            <a:r>
              <a:rPr lang="th-TH" sz="24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วางแผนเพื่อให้บรรลุเป้าหมายที่กำหนดไว้</a:t>
            </a:r>
            <a:endParaRPr lang="en-US" sz="2400" b="1" i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     สมบัติ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ธำรงธัญวงศ์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2549 : 90-91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 ได้อธิบายถึงการวิเคราะห์ทางเลือกและกาจัดทำแผนไว้โดยสามารถสรุปได้ว่า เมื่อนักวางแผนได้ทำการวิเคราะห์ข้อมูลที่จำเป็นต่างๆ ทุกครั้งตอนครบถ้วนแล้ว ก็มาถึงขั้นตอนของ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การจัดทำแผน </a:t>
            </a:r>
            <a:endParaRPr lang="th-TH" b="1" i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การกำหนดทางเลือกหรือแนวทางปฏิบัติที่เหมาะสม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ซึ่งโดยทั่วไป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จะกำหนดทางเลือกไว้หลายๆ ทางเลือกเพื่อประโยชน์ในการเปรียบเทียบและการตัดสินใจเลือกทางเลือกที่ดีที่สุด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เพื่อนำไปสู่การบรรลุเป้าหมายที่กำหนดไว้ 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   โดย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ในการเลือกทางเลือกต่างๆ นั้น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ควรเปิดโอกาสให้ผู้บริหารทุกระดับได้มีส่วนร่วมในการแสดงความคิดเห็น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ที่เกี่ยวข้องกับการวางแผนด้วย เพื่อให้ผู้บริหารเล่านั้นได้รู้สึกว่าแผนที่เกิดขึ้นเป็นแผนของตนมิใช่ของนักวางแผน ซึ่งจะมีผลในด้านจิตวิทยาที่จะก่อให้เกิดพลังสำคัญในการนำแผนไปปฏิบัติให้ประสบความสำเร็จ 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   นอกจากนี้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ทางเลือกที่ตัดสินใจเลือกนั้นจะต้องได้รับการยอมรับจากผู้ที่เกี่ยวข้องทุกระดับด้วย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ทั้งนี้เพื่อเป็นหลักประกันว่าทุกหน่วยงานจะนำไปปฏิบัติด้วยความเต็มใจและตั้งใจที่จะทำให้บรรลุผลสำเร็จต่อไป</a:t>
            </a:r>
            <a:endParaRPr lang="en-US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46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(1)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9" y="1868443"/>
            <a:ext cx="9928409" cy="3768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 (</a:t>
            </a:r>
            <a:r>
              <a:rPr lang="en-US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Planning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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What, Why, When, How, for Who/Whom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คำ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planning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มาจากคำภาษาละตินว่า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แพลนัม (</a:t>
            </a:r>
            <a:r>
              <a:rPr lang="en-US" sz="2800" b="1" i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planum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ซึ่งหมายถึงพื้นราบ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flat surface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และได้นำมาใช้ในภาษาอังกฤษเมื่อศตวรรษที่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โดยพจนานุกรมออกซฟอร์ด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Oxford Dictionary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)ตามความหมายของพื้นราบหมายถึง การกำหนดแบบฟอร์มในทางราบ เช่น แผนที่และแบบพิมพ์เขียว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blueprint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ของสิ่งก่อสร้างต่างๆ </a:t>
            </a: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จนกระทั่งปัจจุบัน การวางแผนได้ถูกนำมาใช้อย่างกว้างขวางในหน่วยงานและองค์การทุกประเภททั้งในภาครัฐบาลและภาคเอกชน (อนันต์ เกตุวงศ์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2543 : 1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0933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(28)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19820"/>
            <a:ext cx="10585525" cy="46937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2800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2) ขั้น</a:t>
            </a:r>
            <a:r>
              <a:rPr lang="th-TH" sz="28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นำแผนไปปฏิบัติ </a:t>
            </a:r>
            <a:endParaRPr lang="th-TH" sz="2800" b="1" i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buNone/>
            </a:pPr>
            <a:r>
              <a:rPr lang="th-TH" sz="28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i="1" dirty="0" smtClean="0">
                <a:latin typeface="TH SarabunPSK" pitchFamily="34" charset="-34"/>
                <a:cs typeface="TH SarabunPSK" pitchFamily="34" charset="-34"/>
              </a:rPr>
              <a:t>   เมื่อ</a:t>
            </a:r>
            <a:r>
              <a:rPr lang="th-TH" sz="2800" b="1" i="1" dirty="0">
                <a:latin typeface="TH SarabunPSK" pitchFamily="34" charset="-34"/>
                <a:cs typeface="TH SarabunPSK" pitchFamily="34" charset="-34"/>
              </a:rPr>
              <a:t>วางแผนเสร็จแล้ว จะต้องจัดให้มีการปฏิบัติตามแผน โดยวิธีการ ดังนี้</a:t>
            </a:r>
            <a:endParaRPr lang="en-US" sz="28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itchFamily="34" charset="-34"/>
                <a:cs typeface="TH SarabunPSK" pitchFamily="34" charset="-34"/>
              </a:rPr>
              <a:t>2.1) </a:t>
            </a:r>
            <a:r>
              <a:rPr lang="th-TH" sz="2800" b="1" i="1" dirty="0" smtClean="0">
                <a:latin typeface="TH SarabunPSK" pitchFamily="34" charset="-34"/>
                <a:cs typeface="TH SarabunPSK" pitchFamily="34" charset="-34"/>
              </a:rPr>
              <a:t>จัด</a:t>
            </a:r>
            <a:r>
              <a:rPr lang="th-TH" sz="2800" b="1" i="1" dirty="0">
                <a:latin typeface="TH SarabunPSK" pitchFamily="34" charset="-34"/>
                <a:cs typeface="TH SarabunPSK" pitchFamily="34" charset="-34"/>
              </a:rPr>
              <a:t>ให้มีการอำนวยการ สั่งการ และแบ่งงานเป็นสัดส่วนตามแผนงานที่วางไว้</a:t>
            </a:r>
            <a:endParaRPr lang="en-US" sz="28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itchFamily="34" charset="-34"/>
                <a:cs typeface="TH SarabunPSK" pitchFamily="34" charset="-34"/>
              </a:rPr>
              <a:t>2.2) </a:t>
            </a:r>
            <a:r>
              <a:rPr lang="th-TH" sz="2800" b="1" i="1" dirty="0">
                <a:latin typeface="TH SarabunPSK" pitchFamily="34" charset="-34"/>
                <a:cs typeface="TH SarabunPSK" pitchFamily="34" charset="-34"/>
              </a:rPr>
              <a:t>แจ้งให้ผู้เกี่ยวข้องกับแผนงานเข้าใจอย่างกระจ่างชัดเจน</a:t>
            </a:r>
            <a:endParaRPr lang="en-US" sz="28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itchFamily="34" charset="-34"/>
                <a:cs typeface="TH SarabunPSK" pitchFamily="34" charset="-34"/>
              </a:rPr>
              <a:t>2.3</a:t>
            </a:r>
            <a:r>
              <a:rPr lang="th-TH" sz="2800" b="1" i="1" dirty="0">
                <a:latin typeface="TH SarabunPSK" pitchFamily="34" charset="-34"/>
                <a:cs typeface="TH SarabunPSK" pitchFamily="34" charset="-34"/>
              </a:rPr>
              <a:t>) กำหนดวิธีการประสานงาน</a:t>
            </a:r>
            <a:endParaRPr lang="en-US" sz="28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itchFamily="34" charset="-34"/>
                <a:cs typeface="TH SarabunPSK" pitchFamily="34" charset="-34"/>
              </a:rPr>
              <a:t>2.4</a:t>
            </a:r>
            <a:r>
              <a:rPr lang="th-TH" sz="2800" b="1" i="1" dirty="0">
                <a:latin typeface="TH SarabunPSK" pitchFamily="34" charset="-34"/>
                <a:cs typeface="TH SarabunPSK" pitchFamily="34" charset="-34"/>
              </a:rPr>
              <a:t>) กำหนดวิธีตรวจสอบและควบคุมงาน</a:t>
            </a:r>
            <a:endParaRPr lang="en-US" sz="28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b="1" i="1" dirty="0">
                <a:latin typeface="TH SarabunPSK" pitchFamily="34" charset="-34"/>
                <a:cs typeface="TH SarabunPSK" pitchFamily="34" charset="-34"/>
              </a:rPr>
              <a:t>2.5</a:t>
            </a:r>
            <a:r>
              <a:rPr lang="th-TH" sz="2800" b="1" i="1" dirty="0">
                <a:latin typeface="TH SarabunPSK" pitchFamily="34" charset="-34"/>
                <a:cs typeface="TH SarabunPSK" pitchFamily="34" charset="-34"/>
              </a:rPr>
              <a:t>) ตรวจสอบและประเมินผลงานเป็นระยะ</a:t>
            </a:r>
            <a:endParaRPr lang="en-US" sz="28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9993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(29)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3)  </a:t>
            </a:r>
            <a:r>
              <a:rPr lang="th-TH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ขั้นการประเมินผลของแผน</a:t>
            </a:r>
            <a:endParaRPr lang="en-US" b="1" i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สมบัติ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ธำรงธัญวงศ์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2549 : 93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กล่าวถึงการประเมินผลการนำแผนไปปฏิบัติ ไว้ว่า ผู้ประเมินจะต้องทำการประเมินผลทั้งกระบวนการ ได้แก่ 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การ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ประเมินผลปัจจัยนำเข้า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input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การประเมินผลกระบวนการนำแผนไปปฏิบัติ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implementation process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และการประเมินผลสิ่งแวดล้อม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environments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ผล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จากการประเมินจะทำให้ทราบว่า ในแต่ละขั้นตอน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มีปัญหาอุปสรรคอะไรบ้าง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เป็นปัญหาเกี่ยวกับแผน หรือเป็นปัญหาที่เกิดจากผู้นำแผนไปปฏิบัติ หรือเป็นปัญหาที่เกิดขึ้นจากการเปลี่ยนแปลงของสิ่งแวดล้อมอย่างรวดเร็ว ซึ่งทั้งหมดนี้จะเป็นข้อมูลสำคัญสำหรับการพิจารณาปรับปรุงการวางแผนให้มีความเหมาะสมยิ่งขึ้น</a:t>
            </a:r>
            <a:endParaRPr lang="en-US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2550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(30)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ความสัมพันธ์ระหว่างนโยบาย แผน และ</a:t>
            </a:r>
            <a:r>
              <a:rPr lang="th-TH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pPr marL="0" indent="0">
              <a:buNone/>
            </a:pPr>
            <a:r>
              <a:rPr lang="th-TH" b="1" dirty="0" smtClean="0"/>
              <a:t>     </a:t>
            </a:r>
            <a:r>
              <a:rPr lang="th-TH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ความหมาย</a:t>
            </a:r>
            <a:r>
              <a:rPr lang="th-TH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ของโครงการ</a:t>
            </a:r>
            <a:endParaRPr lang="en-US" b="1" i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สุภา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พร พิศาลบุตร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2543 : 8-9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อธิบายว่า 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โครงการ คือ กลุ่มของกิจกรรม (</a:t>
            </a:r>
            <a:r>
              <a:rPr lang="en-US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Activity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ที่มีความสัมพันธ์เกี่ยวข้องสนับสนุนซึ่งกันและกัน เนื่องจากแต่ละกิจกรรมมีวัตถุประสงค์ของตนเอง  ดังนั้นเมื่อทำให้บรรลุผลสำเร็จตามวัตถุประสงค์ของกิจกรรมต่างๆ ทั้งหมดแล้วย่อมส่งผลโดยตรงให้วัตถุประสงค์ของโครงการนั้นบรรลุผลสำเร็จด้วย </a:t>
            </a:r>
            <a:endParaRPr lang="th-TH" b="1" i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ปกติโครงการจะมีลักษณะพิเศษและทำครั้งเดียวเสร็จ และเมื่อทำเสร็จแล้วก็เลิกโครงการนั้นไปเพราะเป็นไปตามวัตถุประสงค์แล้ว เช่น โครงการสร้างเขื่อน โครงการแปลตำรา โครงการป้องกันอุทกภัย และโครงการฝึกอบรมบุคคลด้านต่างๆ เป็นต้น</a:t>
            </a:r>
            <a:endParaRPr lang="en-US" b="1" i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/>
              <a:t> </a:t>
            </a:r>
          </a:p>
          <a:p>
            <a:pPr marL="0" indent="0">
              <a:buNone/>
            </a:pPr>
            <a:endParaRPr lang="en-US" b="1" i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4308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(31)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ความสัมพันธ์ระหว่างนโยบาย แผน และ</a:t>
            </a:r>
            <a:r>
              <a:rPr lang="th-TH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pPr marL="0" indent="0">
              <a:buNone/>
            </a:pPr>
            <a:r>
              <a:rPr lang="th-TH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อนันต์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เกตุวงศ์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2535 : 313-315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) ได้ระบุถึงความสัมพันธ์ระหว่างนโยบาย แผน และโครงการ ไว้ซึ่งสามารถระบุได้ดังนี้</a:t>
            </a:r>
            <a:endParaRPr lang="en-US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นโยบาย เป็น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แนวคิดความต้องการซึ่งมีลักษณะส่วนหนึ่งคล้าย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วัตถุประสงค์ และอีกส่วนหนึ่งเหมือนกับแนวทางกว้างๆ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เพื่อนำไปสู่การปฏิบัติ นโยบายจึงเป็นเพียงการแสดงเจตจำนงหรือความประสงค์เท่านั้น หากไม่มีการนำไปปฏิบัติ ความประสงค์นั้นก็จะไม่มีผล 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การ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ที่จะนำนโยบายไปปฏิบัติได้จำเป็นต้องมีแผน และการจะทำให้แผนเกิดขึ้นได้จำต้องมีการวางแผน 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แผนจึงเป็นตัวเชื่อมระหว่างนโยบายกับการปฏิบัติตามนโยบาย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การจะปฏิบัติตามนโยบายจะต้องมีกิจกรรมและการกระทำกิจกรรมนั้นๆ ในการกระทำกิจกรรมต่างๆ โดยบุคคลหลายๆคน เพื่อให้บรรลุผลตามความมุ่งหมายของกิจกรรมได้ จะต้องมีการรวมกลุ่มกิจกรรมที่มีความมุ่งหมายเหมือนกันเข้าไว้ในโครงการ</a:t>
            </a:r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เดียวกัน</a:t>
            </a:r>
            <a:endParaRPr lang="en-US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373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(32)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100" b="1" i="1" dirty="0" smtClean="0">
                <a:latin typeface="TH SarabunPSK" pitchFamily="34" charset="-34"/>
                <a:cs typeface="TH SarabunPSK" pitchFamily="34" charset="-34"/>
              </a:rPr>
              <a:t>          การ</a:t>
            </a: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จะปฏิบัติตามแนวโยบายแต่ละด้านได้</a:t>
            </a:r>
            <a:r>
              <a:rPr lang="th-TH" sz="31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จะต้องมีการวางแผน และเขียนโครงการให้สอดคล้องกัน </a:t>
            </a: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เพื่อปฏิบัติให้เป็นไปตามนโยบาย เช่น นโยบายทางด้านการเมือง จะมีแผนทางด้านการเมืองรองรับ และในแผนทางการเมืองนั้นจะทำกิจกรรมอะไรบ้าง กลุ่มของกิจกรรมที่สอดคล้องกันจะรวมเป็นโครงการ ในแผนด้านนี้จะประกอบไปด้วยโครงการหลายๆ โครงการ ถ้าจะมองภาพรวมทั้งหมดในสังคมหนึ่ง </a:t>
            </a:r>
            <a:endParaRPr lang="th-TH" sz="3100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100" b="1" i="1" dirty="0" smtClean="0">
                <a:latin typeface="TH SarabunPSK" pitchFamily="34" charset="-34"/>
                <a:cs typeface="TH SarabunPSK" pitchFamily="34" charset="-34"/>
              </a:rPr>
              <a:t>        เมื่อ</a:t>
            </a: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รัฐบาลกำหนดนโยบายออกมาแล้ว ระบบราชการร่วมกับรัฐวิสาหกิจและองค์การเอกชนจะวางแผนขึ้น แต่เนื่องจากเป็นงานระดับชาติที่มีขนาดใหญ่ มีขอบเขตและพื้นที่ปฏิบัติการกว้างขวางมาก จึงมีการแบ่งแผนเป็นด้าน จากด้านแบ่งเป็นสาขา จากสาขาแบ่งเป็นแผนงาน จากแผนงานแบ่งเป็นแผนงานย่อย และจากแผนงานย่อยจึงแบ่งเป็นงานหรือโครงการ</a:t>
            </a:r>
            <a:endParaRPr lang="en-US" sz="31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100" b="1" i="1" dirty="0" smtClean="0">
                <a:latin typeface="TH SarabunPSK" pitchFamily="34" charset="-34"/>
                <a:cs typeface="TH SarabunPSK" pitchFamily="34" charset="-34"/>
              </a:rPr>
              <a:t>        ดังนั้น</a:t>
            </a: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หากจะมองด้าน</a:t>
            </a:r>
            <a:r>
              <a:rPr lang="th-TH" sz="31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ความสัมพันธ์ระหว่างนโยบาย แผน และโครงการ จากบนลงล่าง </a:t>
            </a: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ภาพที่เห็นก็</a:t>
            </a:r>
            <a:r>
              <a:rPr lang="th-TH" sz="3100" b="1" i="1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sz="31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นโยบาย</a:t>
            </a:r>
            <a:r>
              <a:rPr lang="th-TH" sz="31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ประกอบด้วยแผน และแผนประกอบด้วยโครงการ </a:t>
            </a:r>
            <a:endParaRPr lang="th-TH" sz="3100" b="1" i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1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1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ถ้า</a:t>
            </a:r>
            <a:r>
              <a:rPr lang="th-TH" sz="31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มองจากล่างขึ้นบน </a:t>
            </a: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จะเห็นได้</a:t>
            </a:r>
            <a:r>
              <a:rPr lang="th-TH" sz="3100" b="1" i="1" dirty="0" smtClean="0">
                <a:latin typeface="TH SarabunPSK" pitchFamily="34" charset="-34"/>
                <a:cs typeface="TH SarabunPSK" pitchFamily="34" charset="-34"/>
              </a:rPr>
              <a:t>ว่า </a:t>
            </a:r>
            <a:r>
              <a:rPr lang="th-TH" sz="31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31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หลายๆ โครงการประกอบกันเป็นแผน และหลายๆ แผนรวมกันเป็นนโยบาย</a:t>
            </a: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 หากจะพิจารณาในทางแนวคิดก็อาจกล่าวได้ว่า </a:t>
            </a:r>
            <a:r>
              <a:rPr lang="th-TH" sz="3100" b="1" i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นโยบายเป็นตัวกำหนดแผน และแผนเป็นตัวกำหนด</a:t>
            </a:r>
            <a:r>
              <a:rPr lang="th-TH" sz="3100" b="1" i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endParaRPr lang="en-US" sz="3100" b="1" i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4229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(33)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100" b="1" i="1" dirty="0" smtClean="0">
                <a:latin typeface="TH SarabunPSK" pitchFamily="34" charset="-34"/>
                <a:cs typeface="TH SarabunPSK" pitchFamily="34" charset="-34"/>
              </a:rPr>
              <a:t>      จาก</a:t>
            </a: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ที่กล่าวมาถึงความสัมพันธ์ระหว่างนโยบาย แผน และโครงการ สรุปได้</a:t>
            </a:r>
            <a:r>
              <a:rPr lang="th-TH" sz="3100" b="1" i="1" dirty="0" smtClean="0">
                <a:latin typeface="TH SarabunPSK" pitchFamily="34" charset="-34"/>
                <a:cs typeface="TH SarabunPSK" pitchFamily="34" charset="-34"/>
              </a:rPr>
              <a:t>ว่า </a:t>
            </a:r>
            <a:r>
              <a:rPr lang="th-TH" sz="31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ต่าง</a:t>
            </a:r>
            <a:r>
              <a:rPr lang="th-TH" sz="31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ก็มีความเชื่อมโยงกันในลักษณะที่นโยบายเป็นตัวกำหนดกรอบของแผนหรือแผนงาน และแผนหรือแผนงานจะเป็นตัวกำหนดกรอบของโครงการ</a:t>
            </a:r>
            <a:r>
              <a:rPr lang="th-TH" sz="3100" b="1" i="1" dirty="0">
                <a:latin typeface="TH SarabunPSK" pitchFamily="34" charset="-34"/>
                <a:cs typeface="TH SarabunPSK" pitchFamily="34" charset="-34"/>
              </a:rPr>
              <a:t> ตามลำดับนโยบาย แผนหรือแผนงาน และโครงการเหล่านั้น จะต้องมีทิศทางที่มุ่งสู่การบรรลุวัตถุประสงค์เดียวกันหรือสอดคล้องกัน</a:t>
            </a:r>
            <a:endParaRPr lang="en-US" sz="31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31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9310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i="1" dirty="0" smtClean="0"/>
              <a:t>การบ้าน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4" y="1613646"/>
            <a:ext cx="10639314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1) จงอธิบายความหมายของการวางแผนและแผน</a:t>
            </a:r>
          </a:p>
          <a:p>
            <a:pPr marL="0" indent="0">
              <a:buNone/>
            </a:pPr>
            <a:r>
              <a:rPr lang="th-TH" sz="2800" b="1" i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2) จากที่ได้ศึกษาประเภทของแผน </a:t>
            </a:r>
            <a:r>
              <a:rPr lang="th-TH" sz="2800" b="1" i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การจำแนกแผนตาม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ระดับบริหาร ประกอบด้วย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แผนอะไรบ้าง จงอธิบาย</a:t>
            </a:r>
          </a:p>
          <a:p>
            <a:pPr marL="0" indent="0">
              <a:buNone/>
            </a:pPr>
            <a:endParaRPr lang="th-TH" sz="2800" b="1" i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3600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3600" b="1" i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3600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3600" b="1" i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165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(2)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369" y="1868443"/>
            <a:ext cx="10188835" cy="37685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คำ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 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 (</a:t>
            </a:r>
            <a:r>
              <a:rPr lang="en-US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planning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มาจากคำภาษาละตินว่า 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แพลนัม (</a:t>
            </a:r>
            <a:r>
              <a:rPr lang="en-US" sz="3600" b="1" i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planum</a:t>
            </a:r>
            <a:r>
              <a:rPr lang="th-TH" sz="36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ซึ่งหมายถึงพื้นราบ (</a:t>
            </a:r>
            <a:r>
              <a:rPr 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flat surface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และได้นำมาใช้ในภาษาอังกฤษเมื่อศตวรรษที่ </a:t>
            </a:r>
            <a:r>
              <a:rPr 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โดยพจนานุกรมออกซฟอร์ด (</a:t>
            </a:r>
            <a:r>
              <a:rPr 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Oxford Dictionary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)ตามความหมายของพื้นราบหมายถึง การกำหนดแบบฟอร์มในทางราบ เช่น แผนที่และแบบพิมพ์เขียว (</a:t>
            </a:r>
            <a:r>
              <a:rPr 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blueprint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ของสิ่งก่อสร้างต่างๆ </a:t>
            </a:r>
            <a:endParaRPr lang="th-TH" sz="36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จนกระทั่ง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 การวางแผนได้ถูกนำมาใช้อย่างกว้างขวางในหน่วยงานและองค์การทุกประเภททั้งในภาครัฐบาลและภาคเอกชน (อนันต์ เกตุวงศ์</a:t>
            </a:r>
            <a:r>
              <a:rPr 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2543 : 1</a:t>
            </a:r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i="1" dirty="0"/>
          </a:p>
        </p:txBody>
      </p:sp>
    </p:spTree>
    <p:extLst>
      <p:ext uri="{BB962C8B-B14F-4D97-AF65-F5344CB8AC3E}">
        <p14:creationId xmlns:p14="http://schemas.microsoft.com/office/powerpoint/2010/main" val="230500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(3)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369" y="1599502"/>
            <a:ext cx="10585525" cy="4446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ความหมาย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ของการวางแผนและ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 (</a:t>
            </a: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Planning and plan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1.1) ความหมาย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</a:t>
            </a:r>
          </a:p>
          <a:p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ฟีมอนต์ อี. คาสต์ และเจมส์ อี. โรเซนวิก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1970 : 435-436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อ้างใน อนันต์ เกตุวงศ์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2543 : 1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อธิบายว่า การวางแผน 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กระบวนการของการพิจารณาตัดสินใจล่วงหน้าว่าจะทำอะไร อย่างไร มีการเลือกวัตถุประสงค์ นโยบาย โครงการ และวิธีการปฏิบัติเพื่อบรรลุวัตถุประสงค์นั้น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ฮา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โรลด์ คูนต์ และซีริล โอดอนเนลล์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1968 : 81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อ้างใน อนันต์ เกตุวงศ์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2543 : 1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กล่าวว่า การวางแผน คือ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การตัดสินใจล่วงหน้าว่าจะทำอะไร ทำอย่างไร ทำเมื่อใด และใครเป็นผู้กระทำ การวางแผนเป็นสะพานเชื่อมช่องว่างจากปัจจุบันไปสู่อนาคตตามที่ต้องการ และทำให้สิ่งต่างๆ เกิดขึ้นตามต้องการ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ร็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อบบินส์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1997 : 130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อ้างใน สุภาพร พิศาลบุตร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2543 : 6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ให้ความหมายของการวางแผน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กำหนดวัตถุประสงค์ขององค์การ การวางกลยุทธ์เพื่อให้สอดคล้องกับวัตถุประสงค์ โดยมีแผนงานที่เป็นระดับชั้น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hierarchy of plans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ลดหลั่นและสอดคล้องกันไป พร้อมทั้งกิจกรรมที่สัมพันธ์กันทั้งวิธีการและเป้าหมาย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701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(4)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369" y="1599502"/>
            <a:ext cx="10585525" cy="4693722"/>
          </a:xfrm>
        </p:spPr>
        <p:txBody>
          <a:bodyPr>
            <a:normAutofit fontScale="92500" lnSpcReduction="20000"/>
          </a:bodyPr>
          <a:lstStyle/>
          <a:p>
            <a:r>
              <a:rPr lang="th-TH" sz="30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ฮิกส์</a:t>
            </a:r>
            <a:r>
              <a:rPr lang="th-TH" sz="30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1981 : 248 </a:t>
            </a:r>
            <a:r>
              <a:rPr lang="th-TH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อ้างใน สุภาพร พิศาลบุตร</a:t>
            </a:r>
            <a:r>
              <a:rPr lang="en-US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2543 : 6</a:t>
            </a:r>
            <a:r>
              <a:rPr lang="th-TH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อธิบาย </a:t>
            </a:r>
            <a:r>
              <a:rPr lang="th-TH" sz="3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การวางแผนเป็นหน้าที่ทางการบริหารประการแรกที่กระทำเพื่อกิจกรรมใดกิจกรรมหนึ่งโดยเฉพาะ การที่จะวางแผนได้สำเร็จผลนั้น จำเป็นจะต้องมีการวิเคราะห์ตัวเลขข้อมูลจากอดีต การตัดสินใจในปัจจุบัน และทำการประเมินผลในอนาคตด้วย</a:t>
            </a:r>
            <a:endParaRPr lang="en-US" sz="30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0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ธอมัส </a:t>
            </a:r>
            <a:r>
              <a:rPr lang="th-TH" sz="30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 แอทชิสัน และวินสตัน ดับเบิลยู ฮิลล์ </a:t>
            </a:r>
            <a:r>
              <a:rPr lang="th-TH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1978 : 486 </a:t>
            </a:r>
            <a:r>
              <a:rPr lang="th-TH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อ้างใน อนันต์ เกตุวงศ์</a:t>
            </a:r>
            <a:r>
              <a:rPr lang="en-US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2535 : 299</a:t>
            </a:r>
            <a:r>
              <a:rPr lang="th-TH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ได้อธิบายว่า การวางแผน คือ </a:t>
            </a:r>
            <a:r>
              <a:rPr lang="th-TH" sz="3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การตัดสินใจไว้ก่อนถึงการกำหนดแผนงาน และวิธีการกระทำให้บรรลุผลตามจุดมุ่งหมายขององค์การ ภายใต้โอกาสและข้อจำกัดของสิ่งแวดล้อม โดยตอบคำถาม </a:t>
            </a:r>
            <a:r>
              <a:rPr lang="en-US" sz="3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คือ ขณะที่เราอยู่ที่ไหน เราจะไปอยู่ที่ไหนในอนาคต และเราจะไปอยู่ที่นั่นได้อย่างไร</a:t>
            </a:r>
            <a:endParaRPr lang="en-US" sz="30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0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สรุป</a:t>
            </a:r>
            <a:r>
              <a:rPr lang="th-TH" sz="3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ได้ว่า การวางแผน หมายถึง </a:t>
            </a:r>
            <a:r>
              <a:rPr lang="th-TH" sz="3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วิธีการตัดสินใจล่วงหน้า ในทางเลือกว่าจะให้ใครทำอะไร ที่ไหน อย่างไร มีขั้นตอนดำเนินงาน การใช้ทรัพยากรการบริหารเพื่อให้บรรลุวัตถุประสงค์และเป้าหมายที่ต้องการ ซึ่งประกอบด้วย </a:t>
            </a:r>
            <a:r>
              <a:rPr lang="en-US" sz="3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0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ส่วนที่สำคัญ คือ การกำหนดวัตถุประสงค์ต่างๆ ที่ต้องการให้เกิดขึ้นในอนาคต และอีกส่วนหนึ่งคือ การกำหนดแนวทางปฏิบัติ หรือแผนการกระทำต่างๆที่ใช้เป็นทางเลือกเพื่อนำมาปฏิบัติให้เกิดผลสำเร็จตามวัตถุประสงค์เหล่านั้น</a:t>
            </a:r>
            <a:endParaRPr lang="en-US" sz="30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163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(5)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ความหมายของแผน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พี.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พี.เลอ เบรอตัน และ เดล เอ. เฮนนิง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กล่าวว่า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 หมายถึง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วิถี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ของการกระทำที่กำหนดไว้ก่อนล่วงหน้าแล้ว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predetermined course of action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ซึ่งแผน ประกอบด้วย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 คือ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จะต้องเกี่ยวกับอนาคต </a:t>
            </a:r>
            <a:endParaRPr lang="th-TH" sz="2800" b="1" i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จะต้องเกี่ยวกับการกระทำ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endParaRPr lang="th-TH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จะต้องมีปัจจัยที่ต้องชี้ให้เห็นว่าเป็นเรื่องส่วนตัวหรือเรื่องขององค์การ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จาก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คำนิยามดังกล่าวพออธิบายสรุปได้ว่า แผน คือ ข้อกำหนดแนวทางปฏิบัติเพื่อนำไปดำเนินการในอนาคต แผนอาจเป็นของบุคคลหรือองค์การก็ได้ เมื่อมีแผนแล้วผู้ปฏิบัติตามแผนสามารถใช้เป็นแนวทางในการทำงานได้ และในการทำงานนั้นต้องมีปัจจัยสำคัญตามหลักการ คือ ต้องมีคน มีเงิน มีวัตถุเครื่องใช้ และมีการจัดการที่ดีด้วย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789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(6)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ของการวางแผน</a:t>
            </a: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 smtClean="0"/>
              <a:t>      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อนันต์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เกตุวงศ์ (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2534 : 8-9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เห็น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 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วางแผนเป็นหน้าที่อย่างหนึ่งของผู้บริหาร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หน้าที่นี้จะสำคัญหรือไม่ สามารถพิจารณาได้จากเหตุผลต่อไปนี้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sz="2800" b="1" i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i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วางแผนเป็นหน้าที่อันดับแรกของผู้บริหาร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นักวิชาการหลายคนที่กล่าวถึงหน้าที่สำคัญของผู้บริหาร เช่น </a:t>
            </a:r>
            <a:endParaRPr lang="th-TH" sz="28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ลินดัลล์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เออร์วิก (</a:t>
            </a:r>
            <a:r>
              <a:rPr lang="en-US" sz="2800" b="1" i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Lyndall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Urwick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และลูเทอร์ กูลิก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Luther </a:t>
            </a:r>
            <a:r>
              <a:rPr lang="en-US" sz="2800" b="1" i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Gulick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ได้กล่าวถึงหน้าที่บริหารไว้ เรียกโดยย่อว่า 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พอสคอบ (</a:t>
            </a:r>
            <a:r>
              <a:rPr lang="en-US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POSCORB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เฮนรี ฟายอล (</a:t>
            </a:r>
            <a:r>
              <a:rPr lang="en-US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Henri </a:t>
            </a:r>
            <a:r>
              <a:rPr lang="en-US" sz="2800" b="1" i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Fayol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กล่าวว่า การบริหารจะต้องทำในสิ่งต่อไปนี้ คือ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 การจัดองค์การ การบังคับบัญชา การประสานงานและการควบคุม </a:t>
            </a:r>
          </a:p>
          <a:p>
            <a:pPr marL="0" lvl="0" indent="0">
              <a:buNone/>
            </a:pP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นอกจากนี้ 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วแมนและซัมเมอร์รวมทั้งฮาร์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โรลด์ คูนต์ และซีริล โอดอนเนลล์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ก็ได้อธิบายถึงหน้าที่ของผู้บริหารไว้ทำนองเดียวกัน และเหมือนกันอยู่อย่างหนึ่ง</a:t>
            </a: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sz="28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ให้หน้าที่ทางการวางแผนเป็นอันดับหนึ่ง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จะเป็นที่เข้าใจได้ว่าในทางวิชาการนั้นยอมรับการวางแผนว่าสำคัญมาก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427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887" y="723949"/>
            <a:ext cx="9601196" cy="760607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แนวความคิดเกี่ยวกับการ</a:t>
            </a:r>
            <a:r>
              <a:rPr lang="th-TH" b="1" dirty="0" smtClean="0"/>
              <a:t>วางแผน</a:t>
            </a:r>
            <a:r>
              <a:rPr lang="th-TH" b="1" i="1" dirty="0" smtClean="0"/>
              <a:t> (7)</a:t>
            </a:r>
            <a:endParaRPr lang="th-TH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2" y="1484556"/>
            <a:ext cx="10585525" cy="46937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วางแผนและแผนเป็นแนวทางปฏิบัติที่สำคัญ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ผู้ปฏิบัติตามแผนสามารถ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ศึกษาเรียนรู้วิธีการขั้นตอน และกระบวนการทำงานได้จากแผนก่อนที่จะลงมือปฏิบัติ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ดังนั้นจึงช่วยให้การทำงานของเขามีความเป็นไปได้มาก ทั้งเป็นที่เชื่อว่าจะทำให้เกิดประสิทธิภาพปละประสิทธิผลของการทำงานด้วย แผนจึงมีความสำคัญ และจำเป็นสำหรับ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ผู้ปฏิบัติงานและองค์การ</a:t>
            </a:r>
            <a:endParaRPr lang="en-US" sz="2800" b="1" i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(3)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และการวางแผนเป็นตัวกำหนดทิศทาง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และความรู้สึกในเรื่องของความมุ่งหมายสำหรับองค์การให้ผู้ปฏิบัติทุกคนได้รู้ นอกจากนี้แผนยังเป็น</a:t>
            </a:r>
            <a:r>
              <a:rPr lang="th-TH" sz="28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กรอบสำหรับการตัดสินใจให้ผู้ปฏิบัติงาน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ได้อย่างดี จึงสามารถป้องกันมิให้มีการตัดสินใจแบบเพื่อแก้ปัญหาแต่ละครั้งไปเท่านั้นด้วย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sz="28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(4) </a:t>
            </a:r>
            <a:r>
              <a:rPr lang="th-TH" sz="2800" b="1" i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2800" b="1" i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และการวางแผนจะช่วยให้ผู้บริหารและผู้ปฏิบัติงานมองไปในอนาคต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และเห็นโอกาสที่จะแสวงประโยชน์หรือการกระทำต่างๆเพื่อจะได้หาทางป้องกัน ตลอดจนการลดภาวะความเสี่ยงต่างๆ ได้ด้วย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2851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1300</TotalTime>
  <Words>5880</Words>
  <Application>Microsoft Office PowerPoint</Application>
  <PresentationFormat>Custom</PresentationFormat>
  <Paragraphs>184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Organic</vt:lpstr>
      <vt:lpstr>Public Policy and Planning : POS 2206</vt:lpstr>
      <vt:lpstr>แนวความคิดเกี่ยวกับการวางแผน</vt:lpstr>
      <vt:lpstr>แนวความคิดเกี่ยวกับการวางแผน (1)</vt:lpstr>
      <vt:lpstr>แนวความคิดเกี่ยวกับการวางแผน (2)</vt:lpstr>
      <vt:lpstr>แนวความคิดเกี่ยวกับการวางแผน (3)</vt:lpstr>
      <vt:lpstr>แนวความคิดเกี่ยวกับการวางแผน (4)</vt:lpstr>
      <vt:lpstr>แนวความคิดเกี่ยวกับการวางแผน (5)</vt:lpstr>
      <vt:lpstr>แนวความคิดเกี่ยวกับการวางแผน (6)</vt:lpstr>
      <vt:lpstr>แนวความคิดเกี่ยวกับการวางแผน (7)</vt:lpstr>
      <vt:lpstr>แนวความคิดเกี่ยวกับการวางแผน (8)</vt:lpstr>
      <vt:lpstr>แนวความคิดเกี่ยวกับการวางแผน (9)</vt:lpstr>
      <vt:lpstr>แนวความคิดเกี่ยวกับการวางแผน (10)</vt:lpstr>
      <vt:lpstr>แนวความคิดเกี่ยวกับการวางแผน (11)</vt:lpstr>
      <vt:lpstr>แนวความคิดเกี่ยวกับการวางแผน (12)</vt:lpstr>
      <vt:lpstr>แนวความคิดเกี่ยวกับการวางแผน (13)</vt:lpstr>
      <vt:lpstr>แนวความคิดเกี่ยวกับการวางแผน (14)</vt:lpstr>
      <vt:lpstr>แนวความคิดเกี่ยวกับการวางแผน (15)</vt:lpstr>
      <vt:lpstr>แนวความคิดเกี่ยวกับการวางแผน (16)</vt:lpstr>
      <vt:lpstr>แนวความคิดเกี่ยวกับการวางแผน (17)</vt:lpstr>
      <vt:lpstr>แนวความคิดเกี่ยวกับการวางแผน (18)</vt:lpstr>
      <vt:lpstr>แนวความคิดเกี่ยวกับการวางแผน (19)</vt:lpstr>
      <vt:lpstr>แนวความคิดเกี่ยวกับการวางแผน (20)</vt:lpstr>
      <vt:lpstr>แนวความคิดเกี่ยวกับการวางแผน (21)</vt:lpstr>
      <vt:lpstr>แนวความคิดเกี่ยวกับการวางแผน (22)</vt:lpstr>
      <vt:lpstr>แนวความคิดเกี่ยวกับการวางแผน (23)</vt:lpstr>
      <vt:lpstr>แนวความคิดเกี่ยวกับการวางแผน (24)</vt:lpstr>
      <vt:lpstr>แนวความคิดเกี่ยวกับการวางแผน (25)</vt:lpstr>
      <vt:lpstr>แนวความคิดเกี่ยวกับการวางแผน (26)</vt:lpstr>
      <vt:lpstr>แนวความคิดเกี่ยวกับการวางแผน (27)</vt:lpstr>
      <vt:lpstr>แนวความคิดเกี่ยวกับการวางแผน (28)</vt:lpstr>
      <vt:lpstr>แนวความคิดเกี่ยวกับการวางแผน (29)</vt:lpstr>
      <vt:lpstr>แนวความคิดเกี่ยวกับการวางแผน (30)</vt:lpstr>
      <vt:lpstr>แนวความคิดเกี่ยวกับการวางแผน (31)</vt:lpstr>
      <vt:lpstr>แนวความคิดเกี่ยวกับการวางแผน (32)</vt:lpstr>
      <vt:lpstr>แนวความคิดเกี่ยวกับการวางแผน (33)</vt:lpstr>
      <vt:lpstr>การบ้าน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Policy : POS 2206</dc:title>
  <dc:creator>Windows User</dc:creator>
  <cp:lastModifiedBy>User</cp:lastModifiedBy>
  <cp:revision>116</cp:revision>
  <dcterms:created xsi:type="dcterms:W3CDTF">2017-05-17T05:01:32Z</dcterms:created>
  <dcterms:modified xsi:type="dcterms:W3CDTF">2019-01-17T08:30:46Z</dcterms:modified>
</cp:coreProperties>
</file>