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sldIdLst>
    <p:sldId id="256" r:id="rId2"/>
    <p:sldId id="257" r:id="rId3"/>
    <p:sldId id="258" r:id="rId4"/>
    <p:sldId id="259" r:id="rId5"/>
    <p:sldId id="306" r:id="rId6"/>
    <p:sldId id="260" r:id="rId7"/>
    <p:sldId id="264" r:id="rId8"/>
    <p:sldId id="265" r:id="rId9"/>
    <p:sldId id="261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5" r:id="rId29"/>
    <p:sldId id="282" r:id="rId30"/>
    <p:sldId id="283" r:id="rId31"/>
    <p:sldId id="284" r:id="rId32"/>
    <p:sldId id="288" r:id="rId33"/>
    <p:sldId id="290" r:id="rId34"/>
    <p:sldId id="289" r:id="rId35"/>
    <p:sldId id="307" r:id="rId36"/>
    <p:sldId id="263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5" r:id="rId47"/>
    <p:sldId id="300" r:id="rId48"/>
    <p:sldId id="302" r:id="rId49"/>
    <p:sldId id="303" r:id="rId50"/>
    <p:sldId id="301" r:id="rId51"/>
    <p:sldId id="30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1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8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33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4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0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0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2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5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3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BOON_C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655978"/>
            <a:ext cx="9797445" cy="1515533"/>
          </a:xfrm>
        </p:spPr>
        <p:txBody>
          <a:bodyPr/>
          <a:lstStyle/>
          <a:p>
            <a:r>
              <a:rPr lang="en-US" sz="4400" dirty="0"/>
              <a:t>Public Policy and Planning : POS 2206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571539"/>
            <a:ext cx="10058400" cy="1656678"/>
          </a:xfrm>
        </p:spPr>
        <p:txBody>
          <a:bodyPr>
            <a:normAutofit fontScale="70000" lnSpcReduction="20000"/>
          </a:bodyPr>
          <a:lstStyle/>
          <a:p>
            <a:r>
              <a:rPr lang="th-TH" sz="4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อ.บริบูรณ์ ฉลอง (อ.หนุ่ม)</a:t>
            </a:r>
          </a:p>
          <a:p>
            <a:r>
              <a:rPr lang="th-TH" sz="4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วิทยาลัยนวัตกรรมและการจัดการ  มหาวิทยาลัยราชภัฏสวนสุนันทา</a:t>
            </a:r>
          </a:p>
          <a:p>
            <a:r>
              <a:rPr lang="en-US" sz="4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4400" b="1" i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BORIBOON_C@HOTMAIL.COM</a:t>
            </a:r>
            <a:r>
              <a:rPr lang="en-US" sz="4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Tel. 0623199591</a:t>
            </a:r>
            <a:endParaRPr lang="th-TH" sz="4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21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30" y="1764254"/>
            <a:ext cx="10886739" cy="4360234"/>
          </a:xfrm>
        </p:spPr>
        <p:txBody>
          <a:bodyPr>
            <a:noAutofit/>
          </a:bodyPr>
          <a:lstStyle/>
          <a:p>
            <a:pPr lvl="1"/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Ira 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Sharkansky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ได้ให้คำนิยามไว้อย่างสั้นๆ กะทัดรัดว่า 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กิจกรรมต่างๆ ที่รัฐบาลกระทำ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และได้อธิบายรายละเอียดเพิ่มเติมว่ากิจกรรมดังกล่าวครอบคลุมถึงเรื่องราวต่างๆ ดังนี้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ขอบข่ายของบริการสาธารณะ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เช่น การศึกษา สวัสดิการ ทางหลวงแผ่นดิน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กฎข้อบังคับในกิจกรรมของบุคคลและหน่วยงาน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เช่น กฎข้อบังคับของตำรวจ ทหาร </a:t>
            </a:r>
            <a:b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เจ้าหน้าที่และฝ่ายปกครอง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การเฉลิมฉลองในโอกาสและเทศกาลที่เป็นสัญลักษณ์ของประเทศ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วันชาติ วันสำคัญทางศาสนา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การควบคุมกระบวนการกำหนดนโยบายหรือการกระทำทางการเมือง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เช่น การเปลี่ยนแปลงวิธีการเสนอร่างกฎหมายต่อรัฐสภา การกำหนดเงินค่าสมัครรับเลือกตั้งในตำแหน่งต่างๆ การป้องกันและปราบปรามการฉ้อราษฎร์บังหลวงในวงราชการ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927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1925619"/>
            <a:ext cx="9928409" cy="4360234"/>
          </a:xfrm>
        </p:spPr>
        <p:txBody>
          <a:bodyPr>
            <a:normAutofit/>
          </a:bodyPr>
          <a:lstStyle/>
          <a:p>
            <a:pPr lvl="1"/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Thomas Dye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1972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ได้ให้คำนิยามไว้ว่า เป็นเรื่องที่เกี่ยวข้องกับประเด็นที่ว่ารัฐบาลจะต้องกระทำอะไร ทำไมจึงต้องกระทำเช่นนั้น และอะไรเป็นความแตกต่างที่รัฐบาลกระทำขึ้น นโยบายสาธารณะคือ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อะไรก็ตามที่รัฐบาลเลือกที่จะกระทำหรือเลือกที่จะไม่กระทำ</a:t>
            </a: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David Easton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1953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ให้คำนิยามว่า คือ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การแจกแจงคุณค่าต่างๆ โดยอาศัยอำนาจตามกฎหมายเพื่อสังคมเป็นส่วนรวม</a:t>
            </a: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97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7" y="1787761"/>
            <a:ext cx="10434916" cy="43602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กลุ่มที่สอง 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นโยบายสาธารณะในแง่ที่เป็น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ของรัฐบาล”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Lynton Caldwell 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ได้ให้ความหมายไว้ว่า ได้แก่ บรรดา</a:t>
            </a:r>
            <a:r>
              <a:rPr lang="th-TH" sz="32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การตัดสินใจอย่างสัมฤทธิผลที่เกี่ยวข้องกับกิจกรรมต่างๆ ที่สังคมจะเข้าดำเนินการ ยินยอม อนุญาต หรือที่จะห้ามมิให้กระทำ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ในรูปของคำแถลงการณ์ ตัวบทกฎหมาย ระเบียบ ข้อบังคับ หรือคำพิพากษา</a:t>
            </a:r>
            <a:endParaRPr lang="en-US" sz="32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William Greenwood 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1965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ให้ความหมายไว้ว่า หมายถึง </a:t>
            </a:r>
            <a:r>
              <a:rPr lang="th-TH" sz="32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การตัดสินใจขั้นต้น เพื่อที่จะกำหนดแนวทางกว้างๆ เป็นการทั่วไป เพื่อนำเอาไปเป็นแนวทางให้การปฏิบัติงานต่างๆ เป็นไปอย่างถูกต้องและบรรลุวัตถุประสงค์ที่ได้กำหนดไว้</a:t>
            </a:r>
            <a:endParaRPr lang="en-US" sz="32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571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129" y="702433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06" y="1873822"/>
            <a:ext cx="10434916" cy="43602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h-TH" sz="2800" b="1" i="1" dirty="0">
                <a:solidFill>
                  <a:srgbClr val="0070C0"/>
                </a:solidFill>
              </a:rPr>
              <a:t>2) กลุ่มที่สอง  </a:t>
            </a:r>
            <a:r>
              <a:rPr lang="th-TH" sz="2800" b="1" dirty="0">
                <a:solidFill>
                  <a:srgbClr val="FF0000"/>
                </a:solidFill>
              </a:rPr>
              <a:t>“</a:t>
            </a:r>
            <a:r>
              <a:rPr lang="th-TH" sz="2800" b="1" i="1" dirty="0">
                <a:solidFill>
                  <a:srgbClr val="FF0000"/>
                </a:solidFill>
              </a:rPr>
              <a:t>นโยบายสาธารณะในแง่ที่เป็น</a:t>
            </a:r>
            <a:r>
              <a:rPr lang="th-TH" sz="2800" b="1" i="1" u="sng" dirty="0">
                <a:solidFill>
                  <a:srgbClr val="FF0000"/>
                </a:solidFill>
              </a:rPr>
              <a:t>การตัดสินใจ</a:t>
            </a:r>
            <a:r>
              <a:rPr lang="th-TH" sz="2800" b="1" i="1" dirty="0">
                <a:solidFill>
                  <a:srgbClr val="FF0000"/>
                </a:solidFill>
              </a:rPr>
              <a:t>ของรัฐบาล”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Lynton Caldwell 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ได้ให้ความหมายไว้ว่า ได้แก่ บรรดา</a:t>
            </a:r>
            <a:r>
              <a:rPr lang="th-TH" sz="32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การตัดสินใจอย่างสัมฤทธิผลที่เกี่ยวข้องกับกิจกรรมต่างๆ ที่สังคมจะเข้าดำเนินการ ยินยอม อนุญาต หรือที่จะห้ามมิให้กระทำ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ในรูปของคำแถลงการณ์ ตัวบทกฎหมาย ระเบียบ ข้อบังคับ หรือคำพิพากษา</a:t>
            </a:r>
            <a:endParaRPr lang="en-US" sz="32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William Greenwood 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1965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ให้ความหมายไว้ว่า หมายถึง </a:t>
            </a:r>
            <a:r>
              <a:rPr lang="th-TH" sz="32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การตัดสินใจขั้นต้น เพื่อที่จะกำหนดแนวทางกว้างๆ เป็นการทั่วไป เพื่อนำเอาไปเป็นแนวทางให้การปฏิบัติงานต่างๆ เป็นไปอย่างถูกต้องและบรรลุวัตถุประสงค์ที่ได้กำหนดไว้</a:t>
            </a:r>
            <a:endParaRPr lang="en-US" sz="32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681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658668"/>
            <a:ext cx="10434916" cy="4688343"/>
          </a:xfrm>
        </p:spPr>
        <p:txBody>
          <a:bodyPr>
            <a:normAutofit/>
          </a:bodyPr>
          <a:lstStyle/>
          <a:p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อมร รักษาสัตย์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2526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ได้ให้ความหมายไว้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นัย คือ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ในความหมาย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อย่างแคบ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หลักการและกลวิธีที่จะนำไปสู่เป้าหมายที่กำหนดไว้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แต่ในความหมาย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อย่างกว้าง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จะครอบคลุมถึงการตัดสินใจเกี่ยวกับการกำหนดตัวเป้าหมาย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อีกด้วย และได้จำแนกลักษณะของความหมายของนโยบายสาธารณะว่าน่าจะหมายถึงสิ่งต่อไปนี้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		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การกำหนดเป้าหมายที่ต้องการจะไปถึง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หลักการและกลวิธีที่จะหาทางปฏิบัติการให้บรรลุเป้าหมายนั้น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การเตรียมการสนับสนุนต่างๆ เพื่อให้สามารถลงมือปฏิบัติการตามหลักการและกลวิธีที่วางไว้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R.J.S. Baker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1972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ได้ให้คำนิยามไว้อย่างสั้นๆ ว่า หมายถึง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การตัดสินใจว่าจะกระทำอะไร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257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2" y="1398494"/>
            <a:ext cx="10434916" cy="468834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h-TH" sz="2800" b="1" i="1" dirty="0">
                <a:solidFill>
                  <a:srgbClr val="0070C0"/>
                </a:solidFill>
              </a:rPr>
              <a:t>3)  กลุ่มที่สาม  </a:t>
            </a:r>
            <a:r>
              <a:rPr lang="th-TH" sz="2800" b="1" i="1" dirty="0">
                <a:solidFill>
                  <a:srgbClr val="FF0000"/>
                </a:solidFill>
              </a:rPr>
              <a:t>“นโยบายสาธารณะในแง่ที่เป็น</a:t>
            </a:r>
            <a:r>
              <a:rPr lang="th-TH" sz="2800" b="1" i="1" u="sng" dirty="0">
                <a:solidFill>
                  <a:srgbClr val="FF0000"/>
                </a:solidFill>
              </a:rPr>
              <a:t>แนวทางการกระทำของรัฐบาล</a:t>
            </a:r>
            <a:r>
              <a:rPr lang="th-TH" sz="2800" b="1" i="1" dirty="0">
                <a:solidFill>
                  <a:srgbClr val="FF0000"/>
                </a:solidFill>
              </a:rPr>
              <a:t>”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Harold </a:t>
            </a:r>
            <a:r>
              <a:rPr lang="en-US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Lasswell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Abraham Kaplan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ได้ให้คำนิยามไว้ว่า หมายถึง 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แผนงานหรือโครงการที่ได้กำหนดขึ้น อันประกอบด้วยเป้าหมาย คุณค่า และการปฏิบัติต่างๆ</a:t>
            </a:r>
            <a:endParaRPr lang="en-US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Charles </a:t>
            </a:r>
            <a:r>
              <a:rPr lang="en-US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Jacop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1966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ได้ให้คำนิยามไว้ว่า หมายถึง 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 แผนงาน หรือแนวทางการกระทำต่างๆ</a:t>
            </a:r>
            <a:endParaRPr lang="en-US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ทินพันธ์ นาคะตะ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2526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ได้อธิบายไว้ว่า หมายถึง 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โครงการที่รัฐบาลบัญญัติขึ้นเป็นแนวทางสำหรับการปฏิบัติในการจัดสรรคุณค่าต่างๆให้แก่สังคม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และได้จำแนกลักษณะความหมายออกเป็น 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ประการ คือ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(1) แนวทางการปฏิบัติของรัฐ และ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(2) โครงการสำคัญๆ ที่รัฐบาลจะต้องจัดให้มีขั้นด้วยการกำหนดเป้าหมายและวิธีปฏิบัติเพื่อให้บรรลุถึงสิ่งที่กล่าวมาแล้วนั้น สิ่งเหล่านี้ย่อมจะหมายความรวมไปถึงสถาบันต่างๆ ที่มีส่วนเกี่ยวข้องกับนโยบายสาธารณะและกระบวนการทั้งหลายที่จะช่วยให้นโยบายสาธารณะมีลักษณะอันชอบด้วยกฎหมายอยู่ด้วยเสมอ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061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622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613647"/>
            <a:ext cx="10901082" cy="4688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จากการศึกษาความหมายของนโยบายสาธารณะตามแนวความคิดของนักวิชาการต่างๆ </a:t>
            </a:r>
            <a:r>
              <a:rPr lang="th-TH" sz="24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 ธำรงธัญวงศ์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 : 21-22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ได้จำแนกลักษณะที่เป็นองค์ประกอบสำคัญของนโยบายสาธารณะ ดังต่อไปนี้</a:t>
            </a:r>
            <a:endParaRPr lang="en-US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เป็นกิจกรรมที่รัฐบาลเลือกที่</a:t>
            </a:r>
            <a:r>
              <a:rPr lang="th-TH" sz="24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จะกระทำหรือไม่กระทำ</a:t>
            </a:r>
            <a:endParaRPr lang="en-US" sz="2400" b="1" i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เป็นการใช้อำนาจของรัฐในการจัดสรรกิจกรรมเพื่อตอบสนองค่านิยมของสังคม</a:t>
            </a:r>
            <a:endParaRPr lang="en-US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ผู้มีอำนาจในการกำหนดนโยบายสาธารณะ ได้แก่ ผู้นำทางการเมือง ฝ่ายบริหาร ฝ่ายนิติบัญญัติ ฝ่ายตุลาการ พรรคการเมือง สถาบันราชการ ข้าราชการและประมุขของประเทศ</a:t>
            </a:r>
            <a:endParaRPr lang="en-US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กิจกรรมที่รัฐบาลเลือกที่จะกระทำต้องเป็นชุดของการกระทำที่มีแบบแผน ระบบและกระบวนการอย่างชัดเจน เป็นการกระทำที่มีการสานต่ออย่างสม่ำเสมอ และต่อเนื่อง</a:t>
            </a:r>
            <a:endParaRPr lang="en-US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กิจกรรมที่รัฐบาลเลือกที่จะกระทำต้องมีเป้าหมาย วัตถุประสงค์หรือจุดมุ่งหมายเพื่อตอบสนองความต้องการของประชาชนจำนวนมาก</a:t>
            </a:r>
            <a:endParaRPr lang="en-US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เป็นกิจกรรมที่ต้องทำปรากฏเป็นจริง มิใช่เป็นเพียงการแสดงเจตนารมณ์ หรือความตั้งใจที่จะกระทำด้วยคำพูดเท่านั้น</a:t>
            </a:r>
            <a:endParaRPr lang="en-US" sz="2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643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14" y="1893346"/>
            <a:ext cx="10675171" cy="4688343"/>
          </a:xfrm>
        </p:spPr>
        <p:txBody>
          <a:bodyPr>
            <a:normAutofit fontScale="92500"/>
          </a:bodyPr>
          <a:lstStyle/>
          <a:p>
            <a:pPr lvl="0"/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เป็นกิจกรรมที่เลือกกระทำต้องมีผลลัพธ์ในการแก้ไขปัญหาที่สำคัญของสังคม ทั้งปัญหาความขัดแย้งหรือความร่วมมือของประชาชน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เป็นการตัดสินใจที่จะกระทำเพื่อผลประโยชน์ของประชาชนจำนวนมาก มิใช่การตัดสินใจเพื่อประโยชน์ เฉพาะบุคคล และเป็นชุดของ</a:t>
            </a:r>
            <a:b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การตัดสินใจที่เป็นระบบมิใช่การตัดสินใจแบบเอกเทศ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เป็นกิจกรรมที่ครอบคลุมทั้งกิจกรรมภายในประเทศและระหว่างประเทศ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เป็นการเลือกทางเลือกที่จะกระทำโดยพิจารณาจากผลการวิเคราะห์ทางเลือกที่เหมาะสมที่สุด ทั้งทางการเมือง เศรษฐกิจ และสังคม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กิจกรรมที่รัฐบาลเลือกที่จะกระทำหรือไม่กระทำ อาจก่อให้เกิดผลทางบวก และทางลบต่อสังคม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เป็นกิจกรรมที่ชอบด้วยกฎหมาย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กล่าวโดยสรุป ไม่ว่าจะพิจารณานโยบายสาธารณะในมิติหรือแง่มุมใดก็ตาม นโยบายสาธารณะ หมายความถึง 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แนวทางกว้างๆ ที่รัฐบาล ได้กำหนดขึ้นเป็นโครงการ แผนงาน หรือกำหนดการเอาไว้ล่วงหน้า ทั้งนี้เพื่อเป็นเครื่องชี้นำให้มีการกระทำต่างๆ เพื่อให้บรรลุถึงเป้าหมายหรือวัตถุประสงค์ที่ได้กำหนดไว้นั่นเอง</a:t>
            </a:r>
            <a:endParaRPr lang="en-US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sz="2800" b="1" i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7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9" y="756221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1742738"/>
            <a:ext cx="10467190" cy="4367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ความสำคัญของนโยบายสาธารณะ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สมบัติ ธำรงธัญวงศ์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2550 : 24-33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ได้กล่าวถึง ความสำคัญของนโยบายสาธารณะ ไว้ว่า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ประการแรก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ความสำคัญต่อ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ผู้กำหนดนโยบาย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ส่วนใหญ่ผู้ที่ต้องรับผิดชอบต่อการกำหนดนโยบายบริหารประเทศก็คือ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หากรัฐบาลกำหนดนโยบาย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ที่สอดคล้องกับความต้องการของประชาชน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ทั้งในด้านค่านิยมของสังคมและการดำรงชีวิตอย่างมีคุณภาพของประชาชน จะทำให้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รัฐบาลได้รับความศรัทธาเชื่อถือจากประชาชน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โดยเฉพาะถ้า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รัฐบาลสามารถนำนโยบายไปปฏิบัติให้ประสบความสำเร็จอย่างมีประสิทธิภาพ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efficiency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และประสิทธิผล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effectiveness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จะยิ่งทำให้รัฐบาลได้รับการยอมรับและความนิยมจากประชาชนอย่างกว้างขวาง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นโยบายสาธารณะจึงมีผลต่อการดำรงอยู่ของรัฐบาล</a:t>
            </a:r>
          </a:p>
        </p:txBody>
      </p:sp>
    </p:spTree>
    <p:extLst>
      <p:ext uri="{BB962C8B-B14F-4D97-AF65-F5344CB8AC3E}">
        <p14:creationId xmlns:p14="http://schemas.microsoft.com/office/powerpoint/2010/main" val="31731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1742738"/>
            <a:ext cx="10467190" cy="43676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ความสำคัญของนโยบายสาธารณะ (ต่อ)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ประการที่สอง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ความสำคัญต่อ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เนื่องจากนโยบายสาธารณะ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เป็นผลผลิตทางการเมือง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ตอบสนองความต้องการของประชาชน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ดังนั้นประชาชนจึงสามารถแสดงออกซึ่งความต้องการของตน ผ่านกลไกต่างๆทางการเมือง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ผ่านพรรคการเมือง กลุ่มผลประโยชน์ ระบบราชการ นักการเมือง ฝ่ายบริหารและนิติบัญญัติ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demands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และการสนับสนุน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supports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ของประชาชนจะถูกนำเข้าสู่ระบบการเมืองไปเป็นนโยบายสาธารณะ เมื่อนโยบายสาธารณะถูกนำไปปฏิบัติและปรากฏผลลัพธ์ตามเป้าประสงค์ที่พึงปรารถนา จะทำให้ประชาชนได้รับความพอใจ และส่งผลต่อการมีคุณภาพชีวิตที่ดีของประชาชน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feed back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99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Public policy and planning </a:t>
            </a:r>
            <a:br>
              <a:rPr lang="en-US" b="1" i="1" dirty="0"/>
            </a:br>
            <a:r>
              <a:rPr lang="th-TH" b="1" i="1" dirty="0"/>
              <a:t>นโยบายสาธารณะและการวางแผน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2556932"/>
            <a:ext cx="9928409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คำอธิบายรายวิชา</a:t>
            </a:r>
          </a:p>
          <a:p>
            <a:pPr marL="0" indent="0">
              <a:buNone/>
            </a:pP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แนวคิด วิธีการกำหนดนโยบายสาธารณะ ทฤษฎีต่างๆ เกี่ยวกับการตัดสินใจกำหนดนโยบายสาธารณะ ปัจจัยที่เกี่ยวข้องในการนำนโยบายไปปฏิบัติ การประเมินผลสำเร็จของนโยบายสาธารณะ การศึกษานโยบายสาธารณะของไทยรวมทั้งปัญหาที่เกิดขึ้น” </a:t>
            </a:r>
          </a:p>
          <a:p>
            <a:pPr marL="0" indent="0">
              <a:buNone/>
            </a:pPr>
            <a:endParaRPr lang="th-TH" sz="3600" b="1" i="1" dirty="0"/>
          </a:p>
          <a:p>
            <a:pPr marL="0" indent="0">
              <a:buNone/>
            </a:pPr>
            <a:r>
              <a:rPr lang="th-TH" sz="36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7651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742738"/>
            <a:ext cx="10650071" cy="4367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ประเภทของนโยบายสาธารณะ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Theodore 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Lowi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(อ้างใน จุมพล หนิมพานิช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2547 : 15-17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ได้จำแนกนโยบายสาธารณะออกเป็น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ดังนี้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นโยบายที่เกี่ยวกับการจัดระเบียบกฎเกณฑ์ (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Regulatory Policy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เป็นนโยบายที่กำหนดขึ้นมาเพื่อ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ควบคุมพฤติกรรมของบุคคลหรือกลุ่มบุคคล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ทั้งนี้เพื่อประโยชน์ของสังคมโดยส่วนรวม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่มาของนโยบายดังกล่าวเกิดขึ้นเพราะบุคคลและกลุ่มบุคคลโดยทั่วไปมีผลประโยชน์และความต้องการที่แตกต่างกัน ความต้องการเหล่านี้โดยทั่วไปมักไม่เหมือนกันและขัดแย้งกันอยู่เสมอ ดังนั้นการกำหนดนโยบายที่ออกมาในลักษณะดังกล่าวย่อมช่วยลดความขัดแย้งที่จะเกิดขึ้นให้มีข้อยุติลง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750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742738"/>
            <a:ext cx="10650071" cy="436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(2) นโยบายที่เกี่ยวกับการกระจายทรัพยากร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Distribution Policy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เป็นนโยบายที่เกี่ยวกับ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 แจกจ่ายสินค้าและบริการให้กับประชาชนกลุ่มต่างๆ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การให้บริการทางด้านการศึกษา สาธารณูปโภคการจัดสวัสดิการต่างๆ เป็นต้น การแจกจ่ายสินค้าและบริการต่างๆของรัฐบาล นอกจากจะเป็นการแจกจ่ายในภาวะปกติแล้ว บางครั้งอาจเป็นการจัดสรรหรือแจกจ่ายในภาวะฉุกเฉินด้วย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032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925618"/>
            <a:ext cx="10650071" cy="43676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(3) นโยบายที่เกี่ยวกับการจัดสรรทรัพยากรใหม่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Redistribution Policy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เป็นนโยบายที่กำหนดขึ้นมาเพื่อจัดสรรทรัพยากรใหม่ในสังคมเพื่อให้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เกิดการกระจายเพิ่มขึ้น 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คำว่าทรัพยากรในที่นี้ไม่ได้หมายถึงเฉพาะทรัพยากรทางเศรษฐกิจเท่านั้น หากหมายรวมทรัพยากรทางการเมืองและทางสังคมด้วย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ตัวอย่างของนโยบายนี้ที่เห็นได้ชัดเจนก็คือ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นโยบายภาษีก้าวหน้า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Progressive Tax Policy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ซึ่งเป็นภาษีที่มีอัตราสูงเมื่อฐานภาษีมีขนาดใหญ่ขึ้น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ของการเก็บภาษีประเภทนี้ นอกจากรัฐบาลจะนำมาใช้จ่ายในกิจการของรัฐเพื่อก่อให้เกิดประโยชน์กับประชาชนโดยทั่วไปแล้ว (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การป้องกันประเทศ 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ฯลฯ ) ยังสามารถนำเงินที่ได้จากนโยบายภาษีดังกล่าวมาอุดหนุนช่วยเหลือผู้มีรายได้น้อย หรือผู้ที่ยากจนได้อีกด้วย ดังนั้น นโยบายภาษีดังกล่าวจึงเป็นตัวอย่างอันหนึ่งของนโยบายที่เกี่ยวกับการจัดสรรทรัพยากรใหม่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นอกจากนี้ก็มีนโยบายภาษีประเภทอื่นๆ อีกที่สามารถเป็นตัวอย่างของนโยบายประเภทนี้ได้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นโยบายภาษีทรัพย์สิน นโยบายภาษีมรดก นโยบายภาษีที่ดิน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</a:t>
            </a:r>
            <a:endParaRPr lang="en-US" sz="28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503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760608"/>
            <a:ext cx="10650071" cy="5349736"/>
          </a:xfrm>
        </p:spPr>
        <p:txBody>
          <a:bodyPr>
            <a:normAutofit fontScale="92500"/>
          </a:bodyPr>
          <a:lstStyle/>
          <a:p>
            <a:pPr marL="685800" indent="0" algn="l">
              <a:spcAft>
                <a:spcPts val="0"/>
              </a:spcAft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(4) นโยบายต้นแบบ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Constituent Policy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</a:t>
            </a:r>
            <a:r>
              <a:rPr lang="th-TH" sz="2800" b="1" i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นโยบายจัดโครงสร้างสถาบันใหม่ </a:t>
            </a:r>
            <a:endParaRPr lang="en-US" sz="2800" b="1" i="1" dirty="0">
              <a:solidFill>
                <a:srgbClr val="0070C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5800" indent="0" algn="l">
              <a:spcAft>
                <a:spcPts val="0"/>
              </a:spcAft>
              <a:buNone/>
            </a:pPr>
            <a:r>
              <a:rPr lang="th-TH" sz="2800" b="1" i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ผลของนโยบายสาธารณะ  ผูกพันต่อทุกบุคคลในสังคม  ทำให้แตกต่างจากนโยบายทั่วไป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ตัวอย่างของนโยบายนี้ได้แก่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กฎหมายว่าด้วยพรรคการเมือง </a:t>
            </a:r>
            <a:r>
              <a:rPr lang="th-TH" sz="2800" b="1" i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องค์กรอิสระตามรัฐธรรมนูญ แปลงสินทรัพย์เป็นทุน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Almond &amp; Powell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(อ้างใน จุมพล หนิมพานิช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2547 : 15-17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ได้จำแนกประเภทนโยบายสาธารณะที่นักวิชาการบางคนมีความเห็นว่าพอจะเทียบได้กับ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ประเภทนโยบายสาธารณะของ 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Theodore 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Lowi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ที่มีลักษณะคล้ายกับการจำแนกประเภทความสามารถของระบบการเมือง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Political Capabilities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ที่เหมือนกันก็เพราะมีการจำแนกประเภท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นโยบายเกี่ยวกับการจัดระเบียบกฎเกณฑ์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Regulative Policy or Capability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นโยบายที่เกี่ยวกับการกระจายทรัพยากร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Distribution Policy or Capability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ที่ต่างออกไปจากของ </a:t>
            </a:r>
            <a:r>
              <a:rPr lang="en-US" sz="2800" b="1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Lowi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ก็คือ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นโยบายที่เกี่ยวกับการนำเอาทรัพยากรในสังคมมาใช้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Extractive Policy or Capability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นโยบายในการตอบสนองความต้องการของคนในสังคม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Responsive Policy or Capability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นโยบายที่เกี่ยวกับสัญลักษณ์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Symbolic Policy or Capability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421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742738"/>
            <a:ext cx="10650071" cy="4367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นโยบายเกี่ยวกับการนำเอาทรัพยากรในสังคมมาใช้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เป็นการนำทรัพยากรในสังคมมาใช้เพื่อความจำเป็นต่อการคงอยู่ของระบบการเมือง เพราะโดยทั่วไปการธำรงรักษาโครงสร้างต่างๆ ตลอดจนการดำเนินงานบริหารรัฐที่จำเป็นต้องมีทรัพยากรทั้งทาง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วัตถุและมนุษย์เป็นเครื่องสนับสนุน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รัฐต้องให้บริการแก่สมาชิกของสังคมและการให้บริการเหล่านี้ต้อง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มีค่าใช้จ่ายเป็นจำนวนมาก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ยิ่งรัฐขยายขอบเขตอำนาจหน้าที่กว้างขวางออกไปเท่าใด ความสามารถในการนำเอาทรัพยากรที่มีอยู่ในสังคมมาใช้ก็ย่อมมีมากขึ้นตามไปด้วย (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การจ้างคนเกษียณ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-&gt;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มีผลในเชิงเศรษฐกิจ(ภาษีที่เพิ่มขึ้น)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นโยบายในการตอบสนองความต้องการของคนในสังคม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เป็นนโยบายที่มีต่อความเคลื่อนไหวของกลุ่มบุคคล ถ้าระบบการเมืองละเลยหรือปล่อยให้กลุ่มชนเกิดความหวังและความต้องการโดยไม่ได้มีการตอบสนอง ในระยะยาวอาจจะเกิดความตรึงเครียดที่นำไปสู่การใช้ความรุนแรงได้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นโยบายสวัสดิการ นโยบายประชานิยม</a:t>
            </a:r>
            <a:b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นโยบายที่เกี่ยวกับสัญลักษณ์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เป็นนโยบายที่ช่วยหรือมีส่วนช่วยในการธำรงรักษาระบบการเมือง ช่วยสนับสนุนความชอบธรรมของผู้ปกครองและตัวระบบการเมือง ตัวอย่างของสัญลักษณ์มองเห็นได้ เช่น ธงชาติ อนุสาวรีย์ บุคคลสำคัญ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973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581374"/>
            <a:ext cx="10650071" cy="43676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 ธำรงธัญวงศ์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2550 : 151-159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ได้จำแนกประเภทนโยบายสาธารณะ ออกเป็นประเภทต่างๆ 7 ประเภท ดังนี้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นโยบายมุ่งเน้นขอบเขตเฉพาะด้าน และ นโยบายมุ่งเน้นสถาบันที่กำหนดนโยบาย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การจำแนกประเภทขอบนโยบายนี้เป็นเกณฑ์ในการวิเคราะห์ เป็นแนวทางที่ใช้กันมานาน เพราะทำให้เข้าใจง่ายและไม่มีความยุ่งยากซับซ้อน แต่อาจไม่สะท้อนถึงค่านิยมของผู้ตัดสินใจนโยบายหรือค่านิยมของผู้มีส่วนได้ส่วนเสียกับนโยบายอย่างชัดเจน ซึ่งจะได้พิจารณานโยบายดังกล่าว ดังต่อไปนี้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(1.1) นโยบายมุ่งเน้นขอบเขตเฉพาะด้าน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Sectoral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รัฐบาลแทบทุกรัฐบาลจะนำเสนอนโยบายโดยให้ขอบเขตเฉพาะด้านของนโยบายเป็นเกณฑ์ตลอดมา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อาทิเช่น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นโยบายความมั่นคงของรัฐ นโยบายเศรษฐกิจ นโยบายที่ดิน ทรัพยากรธรรมชาติและสิ่งแวดล้อม นโยบายวิทยาศาสตร์ เทคโนโลยี การวิจัย และนวัตกรรม นโยบายการต่างประเทศ และเศรษฐกิจระหว่างประเทศ นโยบายการบริหารบ้านเมืองที่ดี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www.cabinet.thaigov.go.th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81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742738"/>
            <a:ext cx="10650071" cy="4367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(1.2) นโยบายมุ่งเน้นสถาบันที่กำหนดนโยบาย (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Institution Policies</a:t>
            </a:r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จะพิจารณาจากสถาบันที่มีบทบาทในการกำหนดนโยบายเป็นสำคัญ ซึ่งกล่าวโดยสรุปดังต่อไปนี้</a:t>
            </a:r>
            <a:endParaRPr lang="en-US" sz="1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สถาบันนิติบัญญัติ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เป็นสถาบันที่มีบทบาทในการกำหนดนโยบายสำคัญของประเทศ โดย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นโยบายทั้งหมดจะปรากฏในรูปพระราชบัญญัติต่างๆ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อาทิเช่น พระราชบัญญัติงบประมาณประจำปี พระราชบัญญัติประกันสังคม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นโยบายที่ปรากฏในรูปของพระราชบัญญัติ 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ผลผลิตของสถาบันนิติบัญญัติ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ซึ่งลักษณะสำคัญคือ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ประการแรก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เป็นนโยบายที่มีผลบังคับใช้โดยนิตินัย โดยพระราชบัญญัติทุกฉบับจะระบุผู้ใดเป็นผู้รับผิดชอบในการปฏิบัติให้เป็นไปตามพระราชบัญญัติ ซึ่งหมายความว่า ถ้าบุคคลที่รับผิดชอบเพิกเฉยละเลยไม่ปฏิบัติให้เป็นไปตามกฎหมายกำหนด ประชาชนผู้เสียประโยชน์สามารถฟ้องร้องได้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ด้วยเหตุนี้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ี่ปรากฏในรูปพระราชบัญญัติจึงมีคุณลักษณะของการเป็นนโยบายสาธารณะมากกว่าถ้อยแถลงนโยบายของรัฐบาล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ซึ่งรัฐบาลไม่มีความผิดทางกฎหมายหากมิได้นำนโยบายดังกล่าวไปปฏิบัติ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5885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742738"/>
            <a:ext cx="10650071" cy="436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ประการที่สอง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การละเมิดกฎหมายเป็นความผิด ซึ่งกฎหมายระบุโทษแก่ผู้ละเมิดไว้อย่างชัดเจน แสดงว่านโยบายที่ปรากฏในรูปกฎหมายที่บัญญัติโดยสถาบันนิติบัญญัติ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มีความเคร่งครัดมากกว่า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ถ้อยแถลงนโยบายของรัฐบาล ซึ่งมีผลในการควบคุมให้ประชาชนมีความระมัดระวังที่จะไม่กระทำละเมิดกฎหมาย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ประการที่สาม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นโยบายที่ปรากฏในรูปกฎหมายจะ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มีลักษณะมั่นคงถาวร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หรือมีผลบังคับใช้นานตราบเท่าที่ไม่มีการแก้ไขหรือการยกเลิก ซึ่งต่างจากถ้อยแถลงนโยบายของรัฐบาลที่อาจเปลี่ยนแปลงได้ตลอดเวลา หรือเปลี่ยนทุกครั้งที่มีการเปลี่ยนรัฐบาล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ประการสุดท้าย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ผลการพิจารณาพระราชบัญญัติของสถาบันนิติบัญญัติอาจส่งผลกระทบต่อความอยู่รอดของรัฐบาล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หากรัฐบาลเสนอกฎหมายสำคัญต่อสถาบันนิติบัญญัติ อาทิเช่น พระราชบัญญัติงบประมาณประจำปี และปรากฏว่าไม่ได้รับความเห็นชอบ จะส่งผลให้รัฐบาลต้องลาออกหรือยุบสภา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544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742738"/>
            <a:ext cx="10650071" cy="43676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(1.2) สถาบันบริหาร หรือรัฐบาล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เป็นสถาบันหลักที่มีหน้าที่ในการกำหนดนโยบาย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ม้ว่าถ้อยแถลงนโยบายของรัฐบาลต่อรัฐสภาจะมีลักษณะของการแสดงเจตจำนงของรัฐบาลมากกว่าผลบังคับในทางปฏิบัติโดยตรง แต่ในความเป็นจริงผู้ริเริ่มนโยบายส่วนใหญ่ที่เสนอกฎหมายให้สถาบันนิติบัญญัติพิจารณาคือ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นอกจากนี้รัฐบาลยังกำหนดนโยบายในรูปแบบต่างๆ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มติคณะรัฐมนตรี ประกาศสำนักนายกรัฐมนตรี หรือพระราชกฤษฎีกาที่ประกาศโดยสถาบัน หรือประกาศกระทรวง กฎกระทรวง และระเบียบปฏิบัติของกระทรวงทบวง กรมต่างๆ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เมื่อเปรียบเทียบกับสถาบันอื่นๆ สถาบันบริหารจึง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ในการกำหนดนโยบายในการบริหารและพัฒนาประเทศในลักษณะต่างๆ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(1.3) สถาบันตุลาการ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จะปรากฏในรูปของการพิพากษาคดีของศาลฎีกา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เป็นส่วนใหญ่ เพราะถือว่านโยบายใด ของรัฐบาลที่ปรากฏในรูปของกฎหมาย หรือประกาศต่างๆ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หากมีข้อโต้แย้ง และถูกนำขึ้นพิจารณาในสถาบันตุลาการ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ตามขั้นตอนจึงถึง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ชั้นศาลฎีกา ซึ่งถือเป็นที่สิ้นสุด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จะถูกนำมาเป็นบรรทัดฐานในการชี้ขาดการกระทำที่มีลักษณะทำนองเดียวกัน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จึงมีลักษณะเป็นนโยบายสาธารณะที่มีหลักเกณฑ์ชัดเจน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อย่างไรก็ตามคำพิพากษาตัดสินของศาลฎีกาในกรณีเดียวกันอาจมีการเปลี่ยนแปลงได้ หากมีข้อมูลหรือหลักฐานบ่งชี้ที่แตกต่างไปจากเดิม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373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936377"/>
            <a:ext cx="10650071" cy="436760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(2) นโยบายมุ่งเน้นเนื้อหาสาระ และนโยบายมุ่งเน้นขั้นตอนการปฏิบัติ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นโยบายมุ่งเน้นเนื้อหาสาระ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Substantive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จะเกี่ยวข้องกับสิ่งที่รัฐบาลกำลังจะกระทำ กล่าวคือ รัฐบาลมีเป้าประสงค์ที่จะกระทำอะไร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what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เพื่อตอบสนองความต้องการของประชาชน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สิ่งที่รัฐบาลตัดสินใจที่จะกระทำอาจก่อให้เกิดผลประโยชน์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benefits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หรือต้นทุน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costs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ต่อประชาชน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หรืออาจทำให้ประชาชนกลุ่มหนึ่งกลุ่มใดได้เปรียบหรือเสียเปรียบ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advantages or disadvantages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นโยบายการสร้างทางด่วนในเขตกรุงเทพมหานครและปริมณฑล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นโยบายมุ่งเน้นขั้นตอนการปฏิบัติ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Procedural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จะเกี่ยวข้องกับวิธีการดำเนินนโยบายว่าจะดำเนินการอย่างไร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และใครจะเป็นผู้ดำเนินการ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who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จะมีลักษณะครอบคลุมองค์การที่จะต้องรับผิดชอบการบังคับใช้นโยบาย โดยต้องระบุให้ชัดเจนว่าขั้นตอนการบังคับใช้นโยบายเป็นอย่างไร หน่วยงานใดเป็นผู้รับผิดชอบ และมีขั้นตอนการบังคับใช้อย่างไร ประกอบด้วยกระบวนการ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และระเบียบขั้นตอนการปฏิบัติ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procedures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ให้มาตรการบรรลุเป้าประสงค์ได้อย่างไร เช่นนโยบายส่งเสริมและรักษาคุณภาพสิ่งแวดล้อม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442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 แนวทางการเก็บคะแนน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2234202"/>
            <a:ext cx="992840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3600" b="1" i="1" dirty="0"/>
          </a:p>
          <a:p>
            <a:pPr marL="0" indent="0">
              <a:buNone/>
            </a:pPr>
            <a:r>
              <a:rPr lang="th-TH" sz="3600" b="1" i="1" dirty="0"/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84248"/>
              </p:ext>
            </p:extLst>
          </p:nvPr>
        </p:nvGraphicFramePr>
        <p:xfrm>
          <a:off x="1140310" y="2043951"/>
          <a:ext cx="10026129" cy="349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5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12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การบ้าน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ครั้ง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6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รายงานกลุ่ม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วิเคราะห์นโยบายสาธารณะ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จิตพิสัย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เข้าห้อง/การมีส่วนร่วม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สอบปลายภาค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ปรนัย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+</a:t>
                      </a:r>
                      <a:r>
                        <a:rPr lang="en-US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อัตนัย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125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111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745" y="788494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925618"/>
            <a:ext cx="10650071" cy="436760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(3) นโยบายมุ่งเน้นการควบคุมกำกับโดยรัฐ และนโยบายมุ่งเน้นการควบคุมกำกับตนเอง</a:t>
            </a: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นโยบายมุ่งเน้นการควบคุมกำกับโดยรัฐ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Regulatory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มุ่งเน้นการกำหนดข้อจำกัดเกี่ยวกับพฤติกรรมของปัจเจกบุคคลและกลุ่มบุคคล เช่น การควบคุมมิให้กลุ่มนายธนาคารขึ้นอัตราดอกเบี้ยโดยไม่ได้รับอนุญาตจากธนาคารกลาง การควบคุมมิให้บริษัทเอกชนทำการผลิตสุราโดยเสรี การควบคุมการใช้อาวุธ การควบคุมมิให้ทำการผลิตและเผยแพร่ภาพยนตร์อนาจาร การควบคุมการทำแท้ง และการกำหนดให้ผู้ขับขี่จักรยานยนต์ต้องสวมหมวกนิรภัย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นโยบายมุ่งเน้นการควบคุมกำกับตนเอง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Self-regulator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จะมีลักษณะของการส่งเสริมการปกป้องผลประโยชน์และความรับผิดชอบของกลุ่มตน โดยรัฐบาลจะกำหนดขอบเขตอำนาจหน้าที่ของแต่ละกลุ่มไว้ว่าสามารถทำอะไรได้บ้าง ทั้งในเรื่องของมาตรฐานวิชาชีพ จรรยาบรรณวิชาชีพ ขอบเขตการให้บริการ และการคุ้มครองมิให้ผู้อื่นละเมิด เช่น พระราชบัญญัติวิชาชีพเภสัชกรรม พระราชบัญญัติทนายความ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394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861072"/>
            <a:ext cx="10650071" cy="436760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(4) นโยบายมุ่งเน้นการกระจายผลประโยชน์ และนโยบายมุ่งเน้นการกระจายความเป็นธรรม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นโยบายมุ่งเน้นการกระจายผลประโยชน์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Distributive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เกี่ยวข้องกับการจัดสรรบริการหรือผลประโยชน์ให้แก่ประชาชนบางส่วนอย่างเฉพาะเจาะจง ซึ่งผู้รับผลประโยชน์อาจเป็นระดับปัจเจกบุคคล กลุ่มบุคคล องค์การ หรือระดับสังคมบางส่วนก็ได้ เช่น นโยบายแก้ไขปัญหาธุรกิจอสังหาริมทรัพย์ ซึ่งกลุ่มที่ได้ผลประโยชน์ได้แก่ผู้ประกอบการธุรกิจ และสถาบันการเงิน ส่วนธนาคารอาคารสงเคราะห์และธนาคารออมสินก็จะได้ธุรกิจเพิ่มขึ้น อีกกลุ่มคือกลุ่มที่สามารถกู้อัตราดอกเบี้ยต่ำเพื่อจัดซื้อที่อยู่อาศัยของตนเอง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นโยบายมุ่งเน้นการกระจายความธรรม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Redistributive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เป็นความพยายามของรัฐบาลที่จะจัดสรรความมั่งคั่ง รายได้ ทรัพย์สิน และสิทธิต่างๆ ให้แก่ประชาชนอย่างเป็นธรรม เช่น นโยบายขยายการศึกษาขั้นพื้นฐานไม่น้อยกว่า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แก่เยาวชน โดยไม่เก็บค่าใช้จ่าย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763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861072"/>
            <a:ext cx="10650071" cy="43676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2800" b="1" dirty="0"/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(5) นโยบายมุ่งเน้นเชิงวัตถุ และนโยบายมุ่งเน้นเชิงสัญลักษณ์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นโยบายมุ่งเน้นเชิงวัตถุ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Material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กำหนดขึ้นเพื่อ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ก่อให้เกิดการจัดหาทรัพยากรหรืออำนาจที่จะให้ประโยชน์แก่กลุ่มบุคคลต่างๆ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หรือเป็นนโยบายที่กำหนดให้เกิดข้อเสียเปรียบแก่กลุ่มบุคคลที่ได้รับผลกระทบ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กฎหมายกำหนดให้นายจ้างต้องจ้างค่าจ้างขั้นต่ำ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นโยบายช่วยเหลือเกษตรกรที่ประสบอุทกภัย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นโยบายมุ่งเน้นเชิงสัญลักษณ์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Symbolic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เป็นนโยบายที่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มุ่งเสริมสร้างคุณค่าทางจิตใจให้แก่ประชาชน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นโยบายเกี่ยวกับสันติภาพ ความรักชาติ นโยบายรณรงค์รักษาสิ่งแวดล้อม นโยบายส่งเสริมเอกลักษณ์ไทย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836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861072"/>
            <a:ext cx="10650071" cy="436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(6) นโยบายมุ่งเน้นลักษณะเสรีนิยม และนโยบายลักษณะอนุรักษ์นิยม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นโยบายมุ่งเน้นลักษณะเสรีนิยม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Liberal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เป็นนโยบายที่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เกิดจากการผลักดันของกลุ่มความคิดก้าวหน้า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ต้องการจะเห็นการเปลี่ยนแปลงไปสู่ความเป็นสังคมสมัยใหม่ที่มุ่งเน้นคุณค่าของความเสมอภาค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นโยบายการแปรรูปรัฐวิสาหกิจ นโยบายการกระจายอำนาจการปกครองท้องถิ่น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นโยบายมุ่งเน้นลักษณะอนุรักษ์นิยม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Conservative Policies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มักจะอยู่ใน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ชนชั้นนำของสังคม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Elites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กลุ่มนี้เห็นว่าที่ดำรงอยู่นั้นดีอยู่แล้ว หาก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จะเปลี่ยนแปลงแก้ไขก็กระทำแบบค่อยเป็นค่อยไป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และมีแนวโน้มรักษาผลประโยชน์ของกลุ่มตน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นโยบายการจัดตั้งรัฐวิสาหกิจเพื่อผูกขาดการผลิตสินค้าและบริการบางประเภท</a:t>
            </a:r>
            <a:endParaRPr lang="en-US" sz="2800" b="1" i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880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861072"/>
            <a:ext cx="10650071" cy="43676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(7) นโยบายมุ่งเน้นลักษณะสินค้าสาธารณะ และนโยบายมุ่งเน้นลักษณะสินค้าเอกชน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นโยบายมุ่งเน้นลักษณะสินค้าสาธารณะ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Goods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 การกำหนดสินค้าที่ไม่สามารถแบ่งแยกกลุ่มผู้รับประโยชน์ออกจากนโยบายได้ โดย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ประโยชน์ที่ได้จะตกอยู่กับประชาชนทุกคน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นโยบายการป้องกันประเทศ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แม้บุคคลบางคนที่ไม่ยอมชำระภาษีเพื่อป้องกันประเทศ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Free Riders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ก็จะได้รับความคุ้มครองด้วย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นโยบายมุ่งเน้นลักษณะสินค้าเอกชน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Private Goods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คือ นโยบาย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ที่จะแบ่งแยกกลุ่มผู้ได้รับประโยชน์ลงเป็นหน่วยย่อยๆได้ สามารถที่จะเก็บค่าใช้จ่ายอันเนื่องจากผู้ที่รับประโยชน์โดยตรงได้ เช่น </a:t>
            </a:r>
            <a:r>
              <a:rPr lang="th-TH" sz="28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การเก็บขยะของเทศบาล การบริการไปรษณีย์โทรเลข การประกันสังคม การเคหะสงเคราะห์</a:t>
            </a:r>
            <a:endParaRPr lang="en-US" sz="2800" b="1" i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015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2B01-B4D2-D2B4-E3F3-66C42A28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58814"/>
          </a:xfrm>
        </p:spPr>
        <p:txBody>
          <a:bodyPr/>
          <a:lstStyle/>
          <a:p>
            <a:r>
              <a:rPr lang="th-TH" dirty="0"/>
              <a:t>ครั้งที่ 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E8F4-3939-C9C0-6376-B1B63068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8615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096" y="1936375"/>
            <a:ext cx="9928409" cy="4572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36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ขอบข่ายของการศึกษาวิชานโยบายสาธารณะ</a:t>
            </a:r>
          </a:p>
          <a:p>
            <a:pPr marL="0" indent="0">
              <a:buNone/>
            </a:pPr>
            <a:r>
              <a:rPr lang="th-TH" sz="2800" dirty="0"/>
              <a:t>           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นโยบายสาธารณะได้หยิบยืมความรู้จากวิชาการด้านต่างๆ มาประยุกต์ใช้ในสาขาวิชานโยบายสาธารณะ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จึงทำให้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วิชานโยบายสาธารณะมีลักษณะเป็นสหวิทยาการ (</a:t>
            </a:r>
            <a:r>
              <a:rPr lang="en-US" sz="3600" b="1" i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interdiscipline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มยุรี อนุมานราชธน (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2547 : 14-16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ได้ให้ตัวอย่างของสาขาวิชาที่เกี่ยวข้องกับวิชานโยบายสาธารณะ ดังต่อไปนี้</a:t>
            </a:r>
            <a:endParaRPr lang="en-US" sz="36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6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สาขาวิชารัฐศาสตร์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เป็นวิชาที่ศึกษาเกี่ยวกับกำเนิดและลักษณะของรัฐ สถาบันการเมือง การปกครอง ระบบการเมือง กระบวนการทางการเมืองที่มีส่วนในการจัดสรรสิ่งที่มีคุณค่าต่างๆ เพื่อสังคม อำนาจการตัดสินตกลงใจ ปัจจัยที่มีผลต่อการกำหนดและการนำนโยบายไปปฏิบัติ เช่น อิทธิพล อำนาจ ผลประโยชน์ การเจรจาต่อรอง 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สาขานี้เกี่ยวข้องกับสาขาวิชานโยบายสาธารณะในประเด็นความเป็นไปได้ทางการเมืองหรือ</a:t>
            </a:r>
            <a:r>
              <a:rPr lang="th-TH" sz="36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ปัจจัยทางการเมือง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ซึ่งล้วนมีส่วนเกี่ยวข้องกับการกำหนดนโยบาย การนำนโยบายไปปฏิบัติ การประเมินผลนโยบาย การสืบต่อและการยุตินโยบาย</a:t>
            </a:r>
            <a:endParaRPr lang="th-TH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351922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1957890"/>
            <a:ext cx="9928409" cy="45720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สาขาวิชานิติศาสตร์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ชาที่ศึกษาการกำหนดกฎเกณฑ์และข้อบังคับเกี่ยวกับการจัดระเบียบสังคมที่ช่วยให้ประชาชนอยู่ร่วมกันในสังคมได้อย่างสงบสุข เพราะเป็นเครื่องมือในการประกันสิทธิเสรีภาพหน้าที่ของประชาชนตามบทบัญญัติแห่งกฎหมาย การใช้อำนาจแทรกแซงลิดรอนสิทธิเสรีภาพทางการเมือง เศรษฐกิจและการแสดงความเห็นของประชาชนเป็นสิ่งที่ไม่ถูกต้อง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สาขานี้เกี่ยวข้องกับสาขาวิชานโยบายสาธารณะอย่างแน่นแฟ้น เพราะว่ากฎหมายรัฐธรรมนูญซึ่งเป็นกฎหมายมหาชน ถ้ากฎหมายรัฐธรรมนูญดีต้องสอดคล้องกับสภาพความเป็นจริงของสังคม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จึงจะทำให้กฎหมายรัฐธรรมนูญนั้นมีความสามารถใน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การบังคับใช้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แนวทางปฏิบัติของหน่วยงานรัฐบาลและกิจกรรมทุกอย่างที่เกี่ยวข้องกับสาธารณะ ซึ่งอาจเรียกนโยบายต้นแบบ (</a:t>
            </a:r>
            <a:r>
              <a:rPr lang="en-US" sz="2800" b="1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metapolicy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รัฐบาลกำหนดและปฏิบัติตามกฎหมายในฐานะตัวแสดงหรือตัวกระทำการ ซึ่งเป็นผู้ทรงไว้ซึ้งอำนาจอธิปไตย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2777538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9928409" cy="4572001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(3) สาขาวิชาเศรษฐศาสตร์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เป็นวิชาที่ว่าด้วยความเป็นไปเกี่ยวกับการผลิต ปัจจัยการผลิต วิธีการผลิตเพื่อทำให้เกิดความมั่งคั่งในรัฐ ประชาชนอยู่ดีกินดีและมีฐานะมั่งคั่ง รวมทั้งวิธีการซึ่งช่วยให้เกิดการแก้ไขปัญหาเศรษฐกิจและลดความแตกต่างทางเศรษฐกิจ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สาขานี้มุ่งแสวงหาทางเลือกที่จะทำการผลิต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ลงทุนเพื่อทำกำไรสูงสุด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ผลได้ที่คุ้มค่า โดยประยุกต์ใช้เทคนิคการวิเคราะห์ต้นทุน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กำไร การวิเคราะห์ต้นทุน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เป็นประโยชน์มากสำหรับผู้กำหนดนโยบาย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ข้อมูลที่สำคัญก่อนที่จะตัดสินใจใช้ทรัพยากรที่มีจำกัดในกิจการสาธารณะประเภทใดประเภทหนึ่ง หรือโครงการของรัฐโครงการใดโครงการหนึ่ง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(4) สาขาวิชาจิตวิทยา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เน้นศึกษามนุษย์โดยเฉพาะ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เรื่องความจำ บุคลิกภาพ สติปัญญา โดยศึกษาเฉพาะระดับบุคคล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ความรู้ทางจิตวิทยานำมาใช้ในสาขาวิชานโยบายสาธารณะ เช่น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ความรู้สึก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ความคิดเห็นของประชาชนต่อนโยบายต่างๆของรัฐบาล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หรือวิเคราะห์พฤติกรรมการปฏิบัติงานของเจ้าหน้าที่ของรัฐ เช่น การฉ้อราษฎร์บังหลวง ว่าเป็นผลเนื่องมาจากจิตใจ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บุคลิกภาพของประชาชนในสังคมอย่างไร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647382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9928409" cy="457200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(5) สาขาวิชาสังคมวิทยา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มานุษยวิทยา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เป็นวิชาที่ศึกษาเกี่ยวกับ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วิวัฒนาการ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ความเป็นมาของมนุษย์ ชีวิตความเป็นอยู่ของมนุษย์ที่อยู่รวมกันเป็นสังคม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สิ่งที่มนุษย์สร้างขึ้นได้แก่ ขนบธรรมเนียม ความเชื่อ ศาสนา ความสัมพันธ์ทางครอบครัว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เครือญาติ กฎหมาย สถาบันและชุมชนของมนุษย์ ความสัมพันธ์หรือพฤติกรรมระหว่างบุคคลต่อบุคคล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สภาพสังคมและกลุ่มคนในสังคมยังมีอิทธิพลต่อการกำหนดนโยบายและการดำเนินงานของนโยบาย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สภาพความเสื่อมโทรมของการเมือง การไร้ระเบียบของสังคม ความมีวินัยของประชาชน การแพร่ระบาดของยาเสพติด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(6) สาขาวิชาปรัชญา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เป็นวิชาที่ว่าด้วย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ความเป็นจริงของชีวิต จุดหมายปลายทางในการดำเนินชีวิตของมนุษย์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สังคมในอุดมคติควรมีลักษณะอย่างไร ความเชื่อของคนแต่ละคนในเรื่องต่างๆ ถือเป็นปรัชญาชีวิตของเขา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และความเชื่อที่เป็นสมมติฐานซึ่งยังไม่ได้รับการพิสูจน์ให้ปรากฏชัดแจ้งถือเป็นปรัชญาในการกำหนดนโยบายสาธารณ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ารนำนโยบายสาธารณะไปปฏิบัติต้องใช้เกณฑ์ทางการบริหารที่สอดคล้องกับอุดมการณ์และวิถีชีวิตของประชาช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ความเสมอภาค ความเป็นธรรม ความถูกต้อง ขณะเดียวกันในการบริหารงานของรัฐบาลต้องอาศัย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หลักจริยศาสตร์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ศีลธรรม คุณธรรมอันเป็นพื้นฐานของกฎเกณฑ์ต่างๆซึ่งเจ้าหน้าที่ของรัฐและประชาชนต้องปฏิบัติและยอมรับ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113551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 หนังสือ ตำรา เอกสาร อ่านประกอบ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742739"/>
            <a:ext cx="9928409" cy="4133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i="1" dirty="0"/>
              <a:t> 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ศ.ดร.สมบัติ ธำรงธัญวงศ์,  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 </a:t>
            </a:r>
            <a:r>
              <a:rPr lang="en-US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แนวความคิด การวิเคราะห์และกระบวนการ 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พิมพ์ครั้งที่ 28</a:t>
            </a:r>
          </a:p>
          <a:p>
            <a:pPr marL="0" indent="0">
              <a:buNone/>
            </a:pP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2) ศ.ดร.ศุภชัย ยาวะประภาษ, </a:t>
            </a:r>
            <a:r>
              <a:rPr lang="th-TH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พิมพ์ครั้งที่ 10</a:t>
            </a:r>
          </a:p>
          <a:p>
            <a:pPr marL="0" indent="0">
              <a:buNone/>
            </a:pP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3) รศ.ดร.มยุรี อนุมานราชธน, 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ฉบับปรับปรุงแก้ไข </a:t>
            </a:r>
          </a:p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Thomas Dye , </a:t>
            </a: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Understanding Public Policy (15th Edition)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Thomas A. </a:t>
            </a:r>
            <a:r>
              <a:rPr lang="en-US" b="1" i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Brikland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 Introduction to the Policy Process: Theories, Concepts, and Models of Public Policy Making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9719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9928409" cy="457200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(7)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สาขาวิชาสถิติ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หมายถึงการบันทึกตัวเลขหรือข้อมูลเพื่อแสดงให้เห็นข้อเท็จจริงในเชิงเปรียบเทียบหรือหมายถึง คณิตศาสตร์ประยุกต์ที่นำเอาหลักทางคณิตศาสตร์ตรรกวิทยา มาประยุกต์ใช้ในสภาพชีวิตประจำวันและการบริหาร ผู้กำหนดนโยบายสาธารณะหรือผู้วิเคราะห์นโยบายสาธารณะ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ควรมีความรู้พื้นฐานด้านสถิติเพื่อใช้สถิติเป็นเครื่องมือในการวิเคราะห์ปัญหาทางการบริหาร การวินิจฉัยสั่งการ รวมทั้งการตัดสินใจที่ถูกต้องและเหมาะสม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(8)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สาขาวิชารัฐประศาสนศาสตร์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เป็นวิชาที่ศึกษาความพยายามของกลุ่มคนที่ร่วมมือกันปฏิบัติงานในหน่วยงานต่างๆ ให้บรรลุผลอันเกี่ยวกับสาธารณะหรือประชาชนทั่วไป การบริหารงานสาธารณะมักดำเนินอยู่ในแวดวงราชการเป็นหลัก และมีขอบเขตครอบคลุมถึงการปฏิบัติงานและสัมพันธภาพของฝ่ายบริหาร ฝ่ายนิติบัญญัติ และฝ่ายตุลาการ แต่ก็เกี่ยวข้องอย่างใกล้ชิดกับกลุ่มเอกชนละปัจเจกชนในอันที่จะจัดหาบริการให้แก่ชุมชน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สาขานี้สนใจศึกษาว่ารัฐบาลบริหารงานอย่างไร โดยเน้นวิธีการและกระบวนการดำเนินงาน การจัดการภายในและกลยุทธ์ในการควบคุมมีแนวโน้มว่าจะวิเคราะห์สิ่งที่เปลี่ยนแปลงภายในองค์การ ดังนั้นการบริหารงานของหน่วยงานต่างๆ ของรัฐก็เป็นไปเพื่อบรรลุวัตถุประสงค์ของนโยบายของหน่วยงานรัฐบาลที่เรียกว่านโยบายสาธารณะ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1589319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>
                <a:solidFill>
                  <a:srgbClr val="FF0000"/>
                </a:solidFill>
              </a:rPr>
              <a:t>แนวคิดเบื้องต้นเกี่ยกับนโยบายสาธารณะ (35)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1" y="1871829"/>
            <a:ext cx="9928409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9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9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9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แนวทางการศึกษาวิชานโยบายสาธารณะ</a:t>
            </a:r>
            <a:endParaRPr lang="en-US" sz="39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นโยบายสาธารณะเป็นสาขาวิชาที่ศึกษาว่ารัฐบาลกระทำอะไร และไม่กระทำอะไร เพราะเหตุใด มีการนำนโยบายสาธารณะไปปฏิบัติอย่างไร ก่อให้เกิดผลอะไร ผลการดำเนินงานช่วยบรรเทาและแก้ไขปัญหาในองค์การ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ประเทศได้มากน้อยเพียงใด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มยุรี อนุมานราชธร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2547 : 16-22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ได้จำแนกแนวทางการศึกษานโยบายสาธารณะออกเป็น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 คือ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แนวพรรณนานโยบาย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descriptive approach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(อธิบายนโยบาย)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(2) แนวเสนอแนะนโยบาย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prescriptive approach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ซึ่งสอดคล้องกับแนวทางการศึกษาของทศพร ศิริสัมพันธ์ ทั้งนี้ผู้ศึกษาสามารถเลือกแนวทางการศึกษาใดก็ได้มาเป็นกรอบการศึกษานโยบายสาธารณะหนึ่งๆ โดยขึ้นอยู่กับวัตถุประสงค์ของการศึกษานโยบายนั้นๆ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380667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10542495" cy="457200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แนวทางศึกษาเชิงพรรณนา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descriptive approach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หรือแนวนโยบายศึกษา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policy studies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หรือแนวตัวแบบ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model study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ที่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มีวัตถุประสงค์เพื่อทราบว่า นโยบายถูกกำหนดมาอย่างไร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ช่วยให้เกิดความรู้เกี่ยวกับตัวนโยบายสาธารณะ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knowledge of public policy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ได้รับ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อิทธิพลจากวิธีการศึกษาด้านพฤติกรรมศาสตร์และสังคมศาสตร์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รัฐศาสตร์ รัฐประศาสนศาสตร์ กฎหมาย ปรัชญา คณิตศาสตร์ประยุกต์ และการวิเคราะห์ระบบข้อมูล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โดยนำวิธีการศึกษาต่างๆ มาพรรณนาและอธิบายกระบวนการนโยบายสาธารณะ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</a:t>
            </a:r>
            <a:b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ในทางวิชาการและหลักการทั่วไป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ตัวแบบ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ทฤษฎีเกี่ยวกับนโยบายสาธารณะ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รวมทั้งคาดคะเนความสัมพันธ์เชิงเหตุผลของตัวแปรต่างๆ เพื่อนำไปประยุกต์ใช้ในการแก้ไขปัญหาของสังคม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ประเด็นการศึกษาของแนวทางนี้ประกอบด้วย 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1136405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10553252" cy="457200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ก.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เนื้อหาสาระของตัวนโยบาย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โดยศึกษาเกี่ยวกับ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 เจตนารมณ์ ลักษณะและการดำเนินงานของนโยบาย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ใดนโยบายหนึ่ง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ข.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โดยศึกษาเกี่ยวกับ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วิธีการกำหนดนโยบาย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หนึ่งๆ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ตัวแสดง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ตัวกระทำการ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ผู้ซึ่งเกี่ยวข้องในแต่ละขั้นตอน อิทธิพลของตัวแสดง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ตัวกระทำการ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ผู้มีอำนาจตัดสินใจในขั้นตอนหนึ่งๆ และพัฒนาการของกระบวนการกำหนดนโยบาย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ค.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ปัจจัยที่เป็นตัวกำหนดนโยบายและผลผลิตของนโยบาย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เป็นการอธิบายถึง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ความสัมพันธ์เชิงเหตุผลระหว่าง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ปัจจัยที่เกี่ยวกับการกำหนดนโยบายสาธารณะกับปัจจัยนำออก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ผลผลิตของกระบวนการทางการเมือง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ตัวนโยบายและ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ปัจจัยเกี่ยวกับสภาพแวดล้อมด้านต่างๆ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ด้านเศรษฐกิจ สังคม การเมือง เทคโนโลยี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โดยใช้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ตัวชี้วัดต่างๆ เกี่ยวกับผลผลิตของนโยบาย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ระดับรายได้ ระดับการศึกษา ระดับรายจ่ายของรัฐบาล เป็นต้น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ง.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ผลลัพธ์และ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หรือผลกระทบของตัวนโยบาย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การอธิบายผลลัพธ์ที่เกิดจากการดำเนินนโยบาย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หนึ่งๆ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ผลลัพธ์จากการนำนโยบายไปปฏิบัติ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อาจพิจารณา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 ประสิทธิภาพ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ในการผลิตและบริการสาธารณะ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ได้แก่สิ่งที่เกิดจากการปฏิบัติตามนโยบายแล้วก่อให้เกิดการเปลี่ยนแปลงต่อสังคมโดยรวมทั้งผลที่ตั้งใจและผลที่ไม่ตั้งใจ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ศึกษาโดยใช้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การวิจัยประเมินผลนโยบายสาธารณะ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เพื่อนำ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ผลสรุปของการวิจัยมาใช้สำหรับตัดสินใจสืบต่อและยุตินโยบาย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7905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861072"/>
            <a:ext cx="10553252" cy="45720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800" dirty="0"/>
              <a:t>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จากประเด็นการศึกษาทั้ง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ข้างต้น อาจจัดกลุ่มประเด็นการศึกษา ได้เป็น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แนวทางใหญ่ๆ ดังนี้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แนวทางเกี่ยวกับกระบวนการกำหนดนโยบายสาธารณะ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 making process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ประกอบด้วย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ประเด็นการศึกษาเนื้อหาสาระของตัวนโยบาย และกระบวนการนโยบาย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ข้อสมมติฐานเบื้องต้นของแนวทางนี้คือ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กระบวนการกำหนดนโยบายสาธารณะเป็นเรื่องของกระบวนการทางการเมือง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การใช้ค่านิยม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ความเชื่อ จริยธรรม มาตรฐาน และบรรทัดฐานในการตัดสินปัญหามากกว่าเป็นเรื่องของทางเลือกที่มีเหตุผล แนวทางนี้ศึกษานโยบายกรณีศึกษาอย่างเจาะลึก ใช้การพรรณนาและอธิบายความสัมพันธ์เชิงเหตุผลปฏิสัมพันธ์ของบุคคลฝ่ายต่างๆ ที่เข้ามาเกี่ยวข้องในกระบวนการกำหนดนโยบายสาธารณะตามขั้นตอนต่างๆที่เกี่ยวพันกันอย่างต่อเนื่อง แนวทางนี้ทำให้ผู้ศึกษาทราบรายละเอียดและพัฒนาการของกระบวนการกำหนดนโยบาย นักวิชาการต่างก็มีความเห็นที่แตกต่างกันเกี่ยวกับการจำแนกขั้นตอนต่างๆ ของกระบวนการกำหนดนโยบาย โดยกระบวนการกำหนดนโยบายทั่วไปจะประกอบด้วย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ขั้นการก่อตัวของนโยบาย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 formation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ขั้นการกำหนดนโยบาย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 decision-making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ขั้นการนำนโยบายไปปฏิบัติ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implementation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)ขั้นการประเมินผลนโยบาย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 evaluation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และขั้นการสืบต่อหรือการยุตินโยบาย(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 continuation and termination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th-TH" sz="2800" dirty="0"/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634526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(39)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10639314" cy="45720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แนวทางเกี่ยวกับสาเหตุและผลกระทบต่อนโยบายสาธารณะ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cause and impact relation-ships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ได้รับอิทธิพลจาก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แนวความคิดทฤษฎีระบบ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ซึ่งประกอบด้วย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ประเด็นการศึกษาวิจัยที่เป็นตัวกำหนดนโยบายและผลผลิตของนโยบาย และผลลัพธ์และ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หรือผลกระทบของตัวนโยบาย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ข้อสมมติฐานเบื้องต้นของแนวทางนี้คือ นโยบายสาธารณะเป็นผลผลิตที่เกิดจากปฏิกิริยาตอบโต้ระหว่างส่วนประกอบต่างๆ ภายในระบบนโยบายสาธารณะได้แก่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input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ข้องเรียกร้องเกี่ยวกับตัวนโยบาย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จะถูกแปรสภาพในกระบวนการทางการเมืองการบริหารโดยการตัดสินใจของผู้กำหนดนโยบายให้เป็นปัจจัยนำออกหรือผลผลิต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คือตัวนโยบายนั่นเอง ตัวนโยบายที่เกิดขึ้นได้รับอิทธิพลบางส่วนจากสภาพแวดล้อมต่างๆ เช่น สภาพเศรษฐกิจ สังคม การเมือง เป็นต้น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เมื่อนำนโยบายไปปฏิบัติจะก่อให้เกิดผลลัพธ์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outcome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ของนโยบายขึ้นผลลัพธ์ของการดำเนินงานของนโยบายหรือข้อมูลป้อนกลับ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feedback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จะเป็นปัจจัยนำเข้าของนโยบายสาธารณะในรอบต่อไป แนวทางของนโยบายนี้อาจศึกษาจากผลกระทบทั้งที่ตั้งใจและไม่ตั้งใจเพื่อทราบถึงการเปลี่ยนแปลงในลักษณะที่เป็นผลดี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 หรือผลเสีย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โทษ ในการศึกษาจะใช้ระเบียบวิธีวิจัยแบบวิทยาศาสตร์ โดยใช้ตรรกวิทยาทั้งแบบนิรภัย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อนุมาน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deduction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และแบบอุปนัย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อุปมาน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induction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ด้วยการวิเคราะห์ทางสถิติ เช่น การหาค่าสหสัมพันธ์ การวิเคราะห์การถดถอย เป็นต้น รวมทั้งการอธิบายพรรณนาความสัมพันธ์ระหว่างส่วนประกอบต่างๆ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4167736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10639314" cy="4572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** 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แนวพรรณนานโยบาย (</a:t>
            </a:r>
            <a:r>
              <a:rPr lang="en-US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descriptive approach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 แนวอธิบายนโยบาย เป็นแนวที่ทางที่นักรัฐศาสตร์ส่วนใหญ่นิยม</a:t>
            </a:r>
          </a:p>
          <a:p>
            <a:pPr marL="0" indent="0">
              <a:buNone/>
            </a:pP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จุดเด่น ของการศึกษาแนวนี้ คือ การศึกษานโยบายสาธารณะเป็นเรื่องๆ เป็นรายกีณี และมีลักษณะเป็นกรณีศึกษา คือ หยิบยกนโยบายตัวหนึ่งขึ้นมาวิเคราะห์อย่างละเอียด </a:t>
            </a:r>
          </a:p>
          <a:p>
            <a:pPr marL="0" indent="0">
              <a:buNone/>
            </a:pP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โดยเน้น การพิจารณาจากทรรศนะผู้กำหนดนโยบายระดับสูง คือรัฐบาล พรรคการเมือง และรัฐสภา</a:t>
            </a:r>
          </a:p>
          <a:p>
            <a:pPr marL="0" indent="0">
              <a:buNone/>
            </a:pP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ตัวแบบที่ใช้ในการพรรณานโยบาย</a:t>
            </a:r>
            <a:r>
              <a:rPr lang="th-TH" sz="36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 </a:t>
            </a:r>
            <a:r>
              <a:rPr lang="th-TH" sz="36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ตัวแบบผู้นำ (</a:t>
            </a:r>
            <a:r>
              <a:rPr lang="en-US" sz="36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Elite Model</a:t>
            </a:r>
            <a:r>
              <a:rPr lang="th-TH" sz="3600" b="1" i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ตัวแบบระบบ (</a:t>
            </a:r>
            <a:r>
              <a:rPr lang="en-US" sz="36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Systems Model</a:t>
            </a:r>
            <a:r>
              <a:rPr lang="th-TH" sz="3600" b="1" i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ตัวแบบกลุ่ม (</a:t>
            </a:r>
            <a:r>
              <a:rPr lang="en-US" sz="36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Group Model</a:t>
            </a:r>
            <a:r>
              <a:rPr lang="th-TH" sz="3600" b="1" i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ตัวแบบสถาบัน (</a:t>
            </a:r>
            <a:r>
              <a:rPr lang="en-US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Institutional Model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6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ซึ่งตัวแบบอาจจะเหมาะสม หรือไม่เหมาะสมกับนโยบายก็ได้ อยู่ที่การเลือกใช้ให้เหมาะสม</a:t>
            </a:r>
          </a:p>
          <a:p>
            <a:pPr marL="0" indent="0">
              <a:buNone/>
            </a:pPr>
            <a:r>
              <a:rPr lang="en-US" sz="3600" b="1" i="1" dirty="0"/>
              <a:t> </a:t>
            </a: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3536943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(41)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10639314" cy="45720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แนวทางการศึกษาเชิงเสนอแนะ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prescriptive approach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หรือแนวการวิเคราะห์นโยบาย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policy analysis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มีวัตถุประสงค์เพื่อทราบว่านโยบายควรจะถูกกำหนดอย่างไร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ช่วยให้เกิดความรู้ในตัวนโยบายสาธารณะ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 in public policy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ได้รับ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อิทธิพลจากสาขาวิชาเศรษฐศาสตร์ คณิตศาสตร์ และวิทยาการจัดการ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เทคนิควิธีที่สามารถนำมาประยุกต์ใช้ในการศึกษาจำแนกออกเป็น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กล่าวคือ 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1) กลุ่มเทคนิควิธีสถิติประยุกต์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applied statistical techniques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การวิจัยประเมินผล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evaluation research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เป็นต้น 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2) กลุ่มเทคนิควิธีการหาจุดที่ดีที่สุด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optimization techniques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เช่น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การวิเคราะห์ต้นทุน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ผลได้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cost-benefit analysis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การโปรแกรมเส้นตรงและแบบไม่ใช่เส้นตรง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linear and non-linear programming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เป็นต้น 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3) กลุ่มเทคนิคการตัดสินใจภายใต้ความเสี่ยงและความไม่แน่นอน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decision-making under risk and uncertainty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เช่น ทฤษฎีการตัดสินใจ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decision theory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ทฤษฎีเกมส์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games theory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ทฤษฎีการเข้าแถวคอย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queue theory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เป็นต้น และ</a:t>
            </a: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4) กลุ่มเทคนิควิธีการจำลองและการสร้างรูปแบบต่างๆ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simulation and modeling techniques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เช่น ตัวแบบมาร์คอฟ (</a:t>
            </a:r>
            <a:r>
              <a:rPr lang="en-US" sz="2800" b="1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markov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model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และดัชนีการแพร่กระจาย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diffusion index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เป็นต้น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แนวทางการศึกษานี้มีวัตถุประสงค์เพื่อ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567993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(41)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742738"/>
            <a:ext cx="10639314" cy="457200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th-TH" sz="2800" dirty="0"/>
              <a:t> 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ให้ข้อมูลสารสนเทศสำหรับการตัดสินใจแก่ผู้กำหนดนโยบาย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ว่าจากทางเลือกที่ศึกษาเหล่านั้น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ควรจะกำหนดนโยบายอย่างไร ควรจะตัดสินใจอย่างไร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เพื่อให้นโยบายนั้นปราศจากค่านิยมส่วนตัว อคติ หรือผลประโยชน์ทางการเมืองของฝ่ายที่เกี่ยวข้อง และ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ข.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ให้การสนับสนุนนโยบายโดยใช้ เทคนิควิธีวิจัยเชิงปฏิบัติการ เทคนิคสถิติประยุกต์ การวิเคราะห์เชิงระบบ การใช้เทคนิคการวิเคราะห์นโยบาย ซึ่ง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ให้ข้อโต้แย้งของฝ่ายต่างๆที่เกี่ยวข้องกับนโยบายในการแสวงหาการสนับสนุนให้มีความชัดเจนมากขึ้นกว่าการใช้วาทศิลป์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ในที่สุดการตัดสินใจของผู้กำหนดนโยบายจะเป็นไปเพื่อประโยชน์สาธารณะหรือสวัสดิการสังคม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ข้อสมมติฐานเบื้องต้นของแนวทางนี้คือ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นโยบายสาธารณะจะถูกกำหนดขึ้นอย่างมีเหตุผลมากขึ้น เมื่อข้อมูลและข้อเสนอแนะที่ให้แก่ผู้กำหนดนโยบายเป็นสารสนเทศที่ปราศจากค่านิยมส่วนตัวอิทธิพลของการเมือง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ด้วยเหตุผลนี้จึงมีนักวิชาการเสนอให้ใช้คำ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“นโยบายศาสตร์”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policy science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ครอบคลุมแนวทางการศึกษานโยบายสาธารณะทั้งในเชิงพรรณนาและเชิงเสนอแนะ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แนวทางการศึกษาทั้งสองล้วนแล้วมีคุณค่าต่อการศึกษานโยบายสาธารณะ และเสริมสร้างให้เกิดองค์ความรู้และการนำองค์ความรู้ไปประยุกต์ใช้ในการกำหนดนโยบาย</a:t>
            </a:r>
          </a:p>
        </p:txBody>
      </p:sp>
    </p:spTree>
    <p:extLst>
      <p:ext uri="{BB962C8B-B14F-4D97-AF65-F5344CB8AC3E}">
        <p14:creationId xmlns:p14="http://schemas.microsoft.com/office/powerpoint/2010/main" val="1936744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แนวคิดเบื้องต้นเกี่ยกับนโยบายสาธารณะ (42)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1" y="1549100"/>
            <a:ext cx="10639314" cy="457200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th-TH" sz="2800" dirty="0"/>
              <a:t>   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กรอบผสมผสาน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mixed framework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ที่เกิดจากแนวทางการศึกษาทั้งสองนี้ เรียกว่าเป็น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แนวทางการศึกษาเชิงสถานการณ์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contingency approach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ในการศึกษาต้องคำนึงถึง ทรัพยากรที่จะนำมาใช้ในการศึกษานโยบายว่ามีอยู่จำกัด ทำให้ไม่สามารถศึกษาทุกประเด็นปัญหาอย่างเจาะลึก ประเด็นปัญหาและเนื้อสาระของตัวนโยบายยังเปลี่ยนแปลงไปตามการใช้เทคนิคการวิเคราะห์ที่แตกต่างกัน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การวิเคราะห์เชิงปริมาณและการวิเคราะห์เชิงคุณภาพ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ปัจจัยทางการเมืองยังทำให้ไม่สามารถกำหนดนโยบายได้อย่างวัตถุวิสัยหรือปราศจากค่านิยม นอกจากนี้การศึกษาภายใต้กฎเกณฑ์ที่ชัดเจนและการใช้เทคนิคหนึ่งๆ มักจะเกี่ยวข้องกับข้อสมมติฐานเบื้องต้น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assumptions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หมายถึงความเข้าใจเกี่ยวกับธรรมชาติของสิ่งใดสิ่งหนึ่งที่ยอมรับว่าเป็นจริงหรือเกิดขึ้นจริงโดยไม่ต้องพิสูจน์ ยิ่งกว่านี้เทคนิคการกำหนดนโยบายยังอาจนำมาใช้เพื่อวัตถุประสงค์ในการผลักดันประเด็นปัญหานโยบาย หรือกีดกันไม่ให้ฝ่ายอื่นเข้ามาแทรกแซงการกำหนดนโยบายนั้นๆ มากกว่าที่จะใช้เทคนิคการวิเคราะห์เพื่อวัตถุประสงค์ในการศึกษานโยบายสาธารณะอย่างแท้จริง โดยเฉพาะอย่างยิ่งในขั้นตอนการกำหนดนโยบายสาธารณะบางขั้นตอน ยังเกี่ยวข้องกับค่านิยมและเป็นเรื่องการเมืองอย่างมาก เช่น ขั้นตอนการนิยาม ประเด็นปัญหา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16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 หนังสือ ตำรา เอกสาร อ่านประกอบ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742739"/>
            <a:ext cx="9928409" cy="4133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1) ความหมายของนโยบายสาธารณะ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ความสำคัญของนโยบายสาธารณะ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ประเภทของนโยบายสาธารณะ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4) ขอบข่ายของการศึกษาวิชานโยบายสาธารณะ</a:t>
            </a:r>
          </a:p>
          <a:p>
            <a:pPr marL="0" indent="0">
              <a:buNone/>
            </a:pPr>
            <a:r>
              <a:rPr lang="en-US" sz="2800" b="1" i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แนวทางการศึกษาวิชานโยบายสาธารณะ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213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แนวคิดเบื้องต้นเกี่ยกับนโยบาย</a:t>
            </a:r>
            <a:r>
              <a:rPr lang="th-TH" b="1" i="1"/>
              <a:t>สาธารณะ (43)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613646"/>
            <a:ext cx="10639314" cy="4572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2800" dirty="0">
                <a:solidFill>
                  <a:srgbClr val="0070C0"/>
                </a:solidFill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นโยบายสาธารณะ หมายถึง กิจกรรมของรัฐบาลที่เลือกจะกระทำหรือไม่กระทำก็ได้ โดยมุ่งจัดสรรสิ่งที่มีคุณค่าให้แก่สังคมส่วนรวมและชอบด้วยกฎหมาย ความสำคัญของนโยบายสาธารณะมีทั้งต่อผู้กำหนดนโยบายประชาชน และต่อความสำเร็จในการพัฒนาประเทศ เพราะเป็นเครื่องมือสำคัญของรัฐบาลในการตอบสนองความต้องการและค่านิยมของประชาชน บ่งบอกถึงทิศทางการพัฒนาประเทศทั้งในทางเศรษฐกิจ สังคมและการเมือง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การนำนโยบายสาธารณะไปปฏิบัติให้บรรลุเป้าหมาย จะส่งผลให้รัฐบาลสามารถดำรงอำนาจในการบริหารประเทศต่อไป ในส่วนการจำแนกประเภทนโยบายสาธารณะเป็นเครื่องมือสำคัญในการระบุความชัดเจนของนโยบายสาธารณะทั้งในด้านเป้าประสงค์และคุณลักษณะของนโยบาย ซึ่งจะทำให้ทราบถึงกรอบของการใช้นโยบายแต่ละประเภท วัตถุประสงค์ ความสัมพันธ์ระหว่างผู้ตัดสินใจนโยบายและประชาชนผู้มีส่วนได้ส่วนเสียกลุ่มใดได้ประโยชน์เสียประโยชน์ หรือสะท้อนค่านิยมของผู้ตัดสินใจ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สำหรับ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แนวทางการศึกษานโยบายสาธารณะอาจจำแนกได้ 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แนวพรรณนานโยบาย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descriptive approach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วัตถุประสงค์เพื่อทราบว่านโยบายถูกกำหนดมาอย่างไร ช่วยให้เกิดความรู้เกี่ยวกับตัวนโยบายสาธารณะ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การเสนอแนะนโยบาย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prescriptive approach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มีวัตถุประสงค์เพื่อทราบว่า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นโยบายควรจะถูกกำหนดอย่างไร ช่วยให้เกิดความรู้ในตัวนโยบายสาธารณะว่าควรกำหนดนโยบายอย่างไร ควรจะตัดสินใจอย่างไร 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1831659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การบ้าน ครั้งที่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613646"/>
            <a:ext cx="10639314" cy="457200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ความหมายของนโยบายสาธารณะ ตามที่ กุลธน ธนาพงศธร</a:t>
            </a:r>
            <a:r>
              <a:rPr lang="en-US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ได้ให้ไว้ในหลายแง่มุม มีอะไรบ้าง</a:t>
            </a:r>
          </a:p>
          <a:p>
            <a:pPr marL="514350" indent="-514350">
              <a:buFont typeface="Arial"/>
              <a:buAutoNum type="arabicParenR"/>
            </a:pPr>
            <a:r>
              <a:rPr lang="th-TH" sz="28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แนวทางการศึกษาวิชานโยบายสาธารณะ มี 2 แนวทางสำคัญ อะไรบ้าง</a:t>
            </a:r>
            <a:endParaRPr lang="en-US" sz="28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arenR"/>
            </a:pPr>
            <a:endParaRPr lang="th-TH" sz="28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arenR"/>
            </a:pPr>
            <a:endParaRPr lang="th-TH" sz="28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328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68" y="1858649"/>
            <a:ext cx="10339463" cy="458275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th-TH" sz="3600" b="1" i="1" dirty="0"/>
              <a:t>นโยบายสาธารณะ (</a:t>
            </a:r>
            <a:r>
              <a:rPr lang="en-US" sz="3600" b="1" i="1" dirty="0"/>
              <a:t>Public Policy </a:t>
            </a:r>
            <a:r>
              <a:rPr lang="th-TH" sz="3600" b="1" i="1" dirty="0"/>
              <a:t>) คือ </a:t>
            </a:r>
            <a:r>
              <a:rPr lang="en-US" sz="3600" b="1" i="1" dirty="0">
                <a:solidFill>
                  <a:srgbClr val="00B0F0"/>
                </a:solidFill>
              </a:rPr>
              <a:t>Wha</a:t>
            </a:r>
            <a:r>
              <a:rPr lang="en-US" sz="3600" b="1" i="1" dirty="0">
                <a:solidFill>
                  <a:srgbClr val="0070C0"/>
                </a:solidFill>
              </a:rPr>
              <a:t>t?</a:t>
            </a:r>
            <a:r>
              <a:rPr lang="th-TH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B050"/>
                </a:solidFill>
              </a:rPr>
              <a:t>Concept, Tools</a:t>
            </a:r>
            <a:r>
              <a:rPr lang="th-TH" sz="3600" b="1" i="1" dirty="0">
                <a:solidFill>
                  <a:srgbClr val="00B050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th-TH" sz="3200" b="1" i="1" dirty="0">
                <a:solidFill>
                  <a:srgbClr val="FF0000"/>
                </a:solidFill>
              </a:rPr>
              <a:t>ใช้ทำอะไร ทำไมต้องมี เกิดขึ้นได้อย่างไร ใครคิด ใครทำ ใครนำไปปฏิบัติ  ใครเป็นผู้ได้รับผลกระทบของนโยบาย เปลี่ยนแปลงได้ไหม</a:t>
            </a:r>
          </a:p>
          <a:p>
            <a:pPr>
              <a:buFontTx/>
              <a:buChar char="-"/>
            </a:pPr>
            <a:r>
              <a:rPr lang="th-TH" sz="3600" b="1" i="1" dirty="0"/>
              <a:t>มีนโยบายสาธารณะอะไรบ้าง ที่เกี่ยวข้องกับการดำรงวิถีชีวิตของเรา </a:t>
            </a:r>
            <a:r>
              <a:rPr lang="th-TH" sz="3600" b="1" i="1" dirty="0">
                <a:solidFill>
                  <a:srgbClr val="FF0000"/>
                </a:solidFill>
              </a:rPr>
              <a:t>(พัฒนาประเทศ และความกินดีอยู่ดี)</a:t>
            </a:r>
          </a:p>
          <a:p>
            <a:pPr>
              <a:buFontTx/>
              <a:buChar char="-"/>
            </a:pPr>
            <a:r>
              <a:rPr lang="th-TH" sz="3600" b="1" i="1" dirty="0"/>
              <a:t>นโยบายสาธารณะ เป็น </a:t>
            </a:r>
            <a:r>
              <a:rPr lang="th-TH" sz="3600" b="1" i="1" u="sng" dirty="0">
                <a:solidFill>
                  <a:srgbClr val="FF0000"/>
                </a:solidFill>
              </a:rPr>
              <a:t>ผลผลิตของระบบการเมือง</a:t>
            </a:r>
            <a:r>
              <a:rPr lang="th-TH" sz="3600" b="1" i="1" dirty="0">
                <a:solidFill>
                  <a:srgbClr val="FF0000"/>
                </a:solidFill>
              </a:rPr>
              <a:t> ของ</a:t>
            </a:r>
            <a:r>
              <a:rPr lang="th-TH" sz="3600" b="1" i="1" dirty="0"/>
              <a:t>ทั้งประเทศที่มีการปกครองในระบอบประชาธิปไตยและในระบอบเผด็จการ</a:t>
            </a:r>
          </a:p>
          <a:p>
            <a:pPr marL="0" indent="0">
              <a:buNone/>
            </a:pPr>
            <a:r>
              <a:rPr lang="th-TH" sz="3600" b="1" i="1" dirty="0"/>
              <a:t>ปล. </a:t>
            </a:r>
            <a:r>
              <a:rPr lang="en-US" sz="3600" b="1" i="1" dirty="0"/>
              <a:t>         </a:t>
            </a:r>
            <a:r>
              <a:rPr lang="en-US" sz="3600" b="1" i="1" dirty="0">
                <a:solidFill>
                  <a:srgbClr val="00B0F0"/>
                </a:solidFill>
              </a:rPr>
              <a:t>Why ?  How?     What ? When ? Where ? Who ? </a:t>
            </a:r>
            <a:endParaRPr lang="th-TH" sz="3600" b="1" i="1" dirty="0"/>
          </a:p>
          <a:p>
            <a:pPr marL="0" indent="0">
              <a:buNone/>
            </a:pPr>
            <a:r>
              <a:rPr lang="th-TH" sz="36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093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492" y="93491"/>
            <a:ext cx="9601196" cy="318634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3" y="666363"/>
            <a:ext cx="10532657" cy="60981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นโยบายรัฐบาล พล.อ.ประยุทธ์ จันทร์โอชา ()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นโยบายหลัก 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 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การปกป้องและเชิดชูสถาบันพระมหากษัตริย์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การสร้างความมั่นคงและความปลอดภัยของประเทศ และความสงบสุขของประเทศ 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การทำนุบำรุงศาสนา ศิลปะและวัฒนธรรม 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การสร้างบทบาทของไทยในเวทีโลก 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การพัฒนาเศรษฐกิจและความสามารถในการแข่งขันของไทย 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การพัฒนาพื้นที่เศรษฐกิจและการกระจายความเจริญสู่ภูมิภาค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การพัฒนาสร้างความเข้มแข็งจากฐานราก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การปฏิรูปกระบวนการเรียนรู้และการพัฒนาศักยภาพของคนไทยทุกช่วงวัย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9)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การพัฒนาระบบสาธารณสุขและหลักประกันทางสังคม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10)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การฟื้นฟูทรัพยากรธรรมชาติและการรักษาสิ่งแวดล้อมเพื่อสร้างการเติบโตอย่างยั่งยืน 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การปฏิรูปการบริหารจัดการภาครัฐ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12)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การป้องกันและปราบปรามการทุจริตและประพฤติมิชอบ และกระบวนการยุติธรรม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92BE7-9E1E-DDCE-7671-6A9D958A43A7}"/>
              </a:ext>
            </a:extLst>
          </p:cNvPr>
          <p:cNvSpPr/>
          <p:nvPr/>
        </p:nvSpPr>
        <p:spPr>
          <a:xfrm>
            <a:off x="8113691" y="2878106"/>
            <a:ext cx="2251541" cy="2286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Why</a:t>
            </a:r>
          </a:p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Many</a:t>
            </a:r>
          </a:p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Policies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28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99693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850006"/>
            <a:ext cx="10481141" cy="54432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4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นโยบายเร่งด่วน </a:t>
            </a:r>
            <a:r>
              <a:rPr lang="en-US" sz="24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4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</a:t>
            </a:r>
          </a:p>
          <a:p>
            <a:pPr marL="0" indent="0">
              <a:buNone/>
            </a:pP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การแก้ไขปัญหาในการดำรงชีวิตของประชาชน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การปรับปรุงระบบสวัสดิการและพัฒนาคุณภาพชีวิตของประชาชน</a:t>
            </a:r>
          </a:p>
          <a:p>
            <a:pPr marL="0" indent="0">
              <a:buNone/>
            </a:pP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มาตรการเศรษฐกิจเพื่อรองรับความผันผวนของเศรษฐกิจโลก </a:t>
            </a:r>
          </a:p>
          <a:p>
            <a:pPr marL="0" indent="0">
              <a:buNone/>
            </a:pP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การให้ความช่วยเหลือเกษตรกรและพัฒนานวัตกรรม</a:t>
            </a:r>
          </a:p>
          <a:p>
            <a:pPr marL="0" indent="0">
              <a:buNone/>
            </a:pP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การยกระดับศักยภาพของแรงงาน</a:t>
            </a:r>
          </a:p>
          <a:p>
            <a:pPr marL="0" indent="0">
              <a:buNone/>
            </a:pP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6)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การวางรากฐานระบบเศรษฐกิจของประเทศสู่อนาคต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การเตรียมคนไทยสู่ศตวรรษที่ 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การแก้ไขปัญหาทุจริตและประพฤติมิชอบในวงราชการ ทั้งฝ่ายการเมืองและฝ่ายราชการประจำ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9) 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การแก้ไขปัญหายาเสพติดและสร้างความสงบสุขในพื้นที่ชายแดนภาคใต้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US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การพัฒนาระบบการให้บริการประชาชน 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11)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การจัดเตรียมมาตรการรองรับภัยแล้งและอุทกภัย</a:t>
            </a:r>
          </a:p>
          <a:p>
            <a:pPr marL="0" indent="0">
              <a:buNone/>
            </a:pP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12)</a:t>
            </a:r>
            <a:r>
              <a:rPr lang="th-TH" sz="2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การสนับสนุนให้มีการศึกษา การรับฟังความเห็นของประชาชนและการดำเนินการเพื่อแก้ไขเพิ่มเติมรัฐธรรมนูญ</a:t>
            </a:r>
            <a:endParaRPr lang="th-TH" sz="32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i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9E0FE8-F3D9-6A4E-E81E-54D5166C8F83}"/>
              </a:ext>
            </a:extLst>
          </p:cNvPr>
          <p:cNvSpPr/>
          <p:nvPr/>
        </p:nvSpPr>
        <p:spPr>
          <a:xfrm>
            <a:off x="8645057" y="1284972"/>
            <a:ext cx="2251541" cy="2286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Why</a:t>
            </a:r>
          </a:p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Many</a:t>
            </a:r>
          </a:p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Policies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122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697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/>
              <a:t>แนวคิดเบื้องต้นเกี่ยวกับนโยบายสาธารณะ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5" y="1839558"/>
            <a:ext cx="10789920" cy="4360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ความหมายของนโยบายสาธารณะ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กุลธน ธนาพงศธร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2551 : 5-7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ได้ให้ความหมายของคำว่า “นโยบายสาธารณะ”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Public Policy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ในหลายแง่มุมตามวัตถุประสงค์และแนวทางการศึกษา ซึ่งสามารถจำแนกความหมายต่างๆ เป็น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 ดังนี้ 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กลุ่มแรก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“นโยบายสาธารณะในแง่ที่เป็นกิจกรรมหรือการกระทำของรัฐบาล หรืองดเว้นไม่กระทำของรัฐบาล”</a:t>
            </a:r>
          </a:p>
          <a:p>
            <a:pPr lvl="1"/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James Anderson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ได้ให้คำนิยามไว้ว่า 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แนวทางการกระทำของรัฐเกี่ยวกับเรื่องใดเรื่องหนึ่ง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ความยากจน การผูกขาดตัดตอนทางอุตสาหกรรม หรือราคาสินค้าทางเกษตรกรรม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4344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2475</TotalTime>
  <Words>7813</Words>
  <Application>Microsoft Office PowerPoint</Application>
  <PresentationFormat>Widescreen</PresentationFormat>
  <Paragraphs>295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Garamond</vt:lpstr>
      <vt:lpstr>TH SarabunPSK</vt:lpstr>
      <vt:lpstr>Organic</vt:lpstr>
      <vt:lpstr>Public Policy and Planning : POS 2206</vt:lpstr>
      <vt:lpstr>Public policy and planning  นโยบายสาธารณะและการวางแผน</vt:lpstr>
      <vt:lpstr> แนวทางการเก็บคะแนน</vt:lpstr>
      <vt:lpstr> หนังสือ ตำรา เอกสาร อ่านประกอบ</vt:lpstr>
      <vt:lpstr> หนังสือ ตำรา เอกสาร อ่านประกอบ</vt:lpstr>
      <vt:lpstr>แนวคิดเบื้องต้นเกี่ยวกับนโยบายสาธารณะ (1)</vt:lpstr>
      <vt:lpstr>แนวคิดเบื้องต้นเกี่ยวกับนโยบายสาธารณะ (2)</vt:lpstr>
      <vt:lpstr>แนวคิดเบื้องต้นเกี่ยวกับนโยบายสาธารณะ (3)</vt:lpstr>
      <vt:lpstr>แนวคิดเบื้องต้นเกี่ยวกับนโยบายสาธารณะ (4)</vt:lpstr>
      <vt:lpstr>แนวคิดเบื้องต้นเกี่ยวกับนโยบายสาธารณะ (5)</vt:lpstr>
      <vt:lpstr>แนวคิดเบื้องต้นเกี่ยวกับนโยบายสาธารณะ (6)</vt:lpstr>
      <vt:lpstr>แนวคิดเบื้องต้นเกี่ยวกับนโยบายสาธารณะ (7)</vt:lpstr>
      <vt:lpstr>แนวคิดเบื้องต้นเกี่ยวกับนโยบายสาธารณะ (8)</vt:lpstr>
      <vt:lpstr>แนวคิดเบื้องต้นเกี่ยวกับนโยบายสาธารณะ (9)</vt:lpstr>
      <vt:lpstr>แนวคิดเบื้องต้นเกี่ยวกับนโยบายสาธารณะ (10)</vt:lpstr>
      <vt:lpstr>แนวคิดเบื้องต้นเกี่ยวกับนโยบายสาธารณะ (11)</vt:lpstr>
      <vt:lpstr>แนวคิดเบื้องต้นเกี่ยวกับนโยบายสาธารณะ (12)</vt:lpstr>
      <vt:lpstr>แนวคิดเบื้องต้นเกี่ยกับนโยบายสาธารณะ (13)</vt:lpstr>
      <vt:lpstr>แนวคิดเบื้องต้นเกี่ยกับนโยบายสาธารณะ (14)</vt:lpstr>
      <vt:lpstr>แนวคิดเบื้องต้นเกี่ยกับนโยบายสาธารณะ (15)</vt:lpstr>
      <vt:lpstr>แนวคิดเบื้องต้นเกี่ยกับนโยบายสาธารณะ (16)</vt:lpstr>
      <vt:lpstr>แนวคิดเบื้องต้นเกี่ยกับนโยบายสาธารณะ (17)</vt:lpstr>
      <vt:lpstr>แนวคิดเบื้องต้นเกี่ยกับนโยบายสาธารณะ (18)</vt:lpstr>
      <vt:lpstr>แนวคิดเบื้องต้นเกี่ยกับนโยบายสาธารณะ (19)</vt:lpstr>
      <vt:lpstr>แนวคิดเบื้องต้นเกี่ยกับนโยบายสาธารณะ (20)</vt:lpstr>
      <vt:lpstr>แนวคิดเบื้องต้นเกี่ยกับนโยบายสาธารณะ (21)</vt:lpstr>
      <vt:lpstr>แนวคิดเบื้องต้นเกี่ยกับนโยบายสาธารณะ (22)</vt:lpstr>
      <vt:lpstr>แนวคิดเบื้องต้นเกี่ยกับนโยบายสาธารณะ (23)</vt:lpstr>
      <vt:lpstr>แนวคิดเบื้องต้นเกี่ยกับนโยบายสาธารณะ (24)</vt:lpstr>
      <vt:lpstr>แนวคิดเบื้องต้นเกี่ยกับนโยบายสาธารณะ (25)</vt:lpstr>
      <vt:lpstr>แนวคิดเบื้องต้นเกี่ยกับนโยบายสาธารณะ (26)</vt:lpstr>
      <vt:lpstr>แนวคิดเบื้องต้นเกี่ยกับนโยบายสาธารณะ (27)</vt:lpstr>
      <vt:lpstr>แนวคิดเบื้องต้นเกี่ยกับนโยบายสาธารณะ (28)</vt:lpstr>
      <vt:lpstr>แนวคิดเบื้องต้นเกี่ยกับนโยบายสาธารณะ (29)</vt:lpstr>
      <vt:lpstr>ครั้งที่ 2</vt:lpstr>
      <vt:lpstr>แนวคิดเบื้องต้นเกี่ยกับนโยบายสาธารณะ (30)</vt:lpstr>
      <vt:lpstr>แนวคิดเบื้องต้นเกี่ยกับนโยบายสาธารณะ (31)</vt:lpstr>
      <vt:lpstr>แนวคิดเบื้องต้นเกี่ยกับนโยบายสาธารณะ (32)</vt:lpstr>
      <vt:lpstr>แนวคิดเบื้องต้นเกี่ยกับนโยบายสาธารณะ (33)</vt:lpstr>
      <vt:lpstr>แนวคิดเบื้องต้นเกี่ยกับนโยบายสาธารณะ (34)</vt:lpstr>
      <vt:lpstr>แนวคิดเบื้องต้นเกี่ยกับนโยบายสาธารณะ (35)</vt:lpstr>
      <vt:lpstr>แนวคิดเบื้องต้นเกี่ยกับนโยบายสาธารณะ (36)</vt:lpstr>
      <vt:lpstr>แนวคิดเบื้องต้นเกี่ยกับนโยบายสาธารณะ (37)</vt:lpstr>
      <vt:lpstr>แนวคิดเบื้องต้นเกี่ยกับนโยบายสาธารณะ (38)</vt:lpstr>
      <vt:lpstr>แนวคิดเบื้องต้นเกี่ยกับนโยบายสาธารณะ (39)</vt:lpstr>
      <vt:lpstr>แนวคิดเบื้องต้นเกี่ยกับนโยบายสาธารณะ (40)</vt:lpstr>
      <vt:lpstr>แนวคิดเบื้องต้นเกี่ยกับนโยบายสาธารณะ (41)</vt:lpstr>
      <vt:lpstr>แนวคิดเบื้องต้นเกี่ยกับนโยบายสาธารณะ (41)</vt:lpstr>
      <vt:lpstr>แนวคิดเบื้องต้นเกี่ยกับนโยบายสาธารณะ (42)</vt:lpstr>
      <vt:lpstr>แนวคิดเบื้องต้นเกี่ยกับนโยบายสาธารณะ (43)</vt:lpstr>
      <vt:lpstr>การบ้าน ครั้งที่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Policy : POS 2206</dc:title>
  <dc:creator>Windows User</dc:creator>
  <cp:lastModifiedBy>Boriboon Chalong</cp:lastModifiedBy>
  <cp:revision>101</cp:revision>
  <dcterms:created xsi:type="dcterms:W3CDTF">2017-05-17T05:01:32Z</dcterms:created>
  <dcterms:modified xsi:type="dcterms:W3CDTF">2022-10-03T10:45:22Z</dcterms:modified>
</cp:coreProperties>
</file>