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7"/>
  </p:notesMasterIdLst>
  <p:sldIdLst>
    <p:sldId id="256" r:id="rId2"/>
    <p:sldId id="381" r:id="rId3"/>
    <p:sldId id="394" r:id="rId4"/>
    <p:sldId id="396" r:id="rId5"/>
    <p:sldId id="400" r:id="rId6"/>
    <p:sldId id="401" r:id="rId7"/>
    <p:sldId id="402" r:id="rId8"/>
    <p:sldId id="403" r:id="rId9"/>
    <p:sldId id="397" r:id="rId10"/>
    <p:sldId id="404" r:id="rId11"/>
    <p:sldId id="405" r:id="rId12"/>
    <p:sldId id="406" r:id="rId13"/>
    <p:sldId id="407" r:id="rId14"/>
    <p:sldId id="408" r:id="rId15"/>
    <p:sldId id="409" r:id="rId16"/>
    <p:sldId id="398" r:id="rId17"/>
    <p:sldId id="421" r:id="rId18"/>
    <p:sldId id="423" r:id="rId19"/>
    <p:sldId id="422" r:id="rId20"/>
    <p:sldId id="424" r:id="rId21"/>
    <p:sldId id="425" r:id="rId22"/>
    <p:sldId id="430" r:id="rId23"/>
    <p:sldId id="399" r:id="rId24"/>
    <p:sldId id="426" r:id="rId25"/>
    <p:sldId id="427" r:id="rId26"/>
    <p:sldId id="428" r:id="rId27"/>
    <p:sldId id="429" r:id="rId28"/>
    <p:sldId id="431" r:id="rId29"/>
    <p:sldId id="410" r:id="rId30"/>
    <p:sldId id="411" r:id="rId31"/>
    <p:sldId id="412" r:id="rId32"/>
    <p:sldId id="433" r:id="rId33"/>
    <p:sldId id="434" r:id="rId34"/>
    <p:sldId id="435" r:id="rId35"/>
    <p:sldId id="436" r:id="rId36"/>
    <p:sldId id="437" r:id="rId37"/>
    <p:sldId id="438" r:id="rId38"/>
    <p:sldId id="439" r:id="rId39"/>
    <p:sldId id="441" r:id="rId40"/>
    <p:sldId id="440" r:id="rId41"/>
    <p:sldId id="442" r:id="rId42"/>
    <p:sldId id="443" r:id="rId43"/>
    <p:sldId id="444" r:id="rId44"/>
    <p:sldId id="445" r:id="rId45"/>
    <p:sldId id="43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8E3B"/>
    <a:srgbClr val="437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639" autoAdjust="0"/>
  </p:normalViewPr>
  <p:slideViewPr>
    <p:cSldViewPr>
      <p:cViewPr varScale="1">
        <p:scale>
          <a:sx n="64" d="100"/>
          <a:sy n="64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E0D4C-26D9-417F-B445-DB08AEBEEE71}" type="datetimeFigureOut">
              <a:rPr lang="th-TH" smtClean="0"/>
              <a:t>16/11/62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37E8D-7CE4-4813-A4C4-4CDDFCDFD3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561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39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40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41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43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5120-1585-4663-960A-FB8AC87A6079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105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2E049A-58A3-4535-96FB-AFDA29E895C6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EFA2BD-29DA-4FD0-BD06-EAEDD26C9B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toknow.org/posts/386825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991600" cy="3352800"/>
          </a:xfrm>
        </p:spPr>
        <p:txBody>
          <a:bodyPr>
            <a:normAutofit fontScale="92500" lnSpcReduction="20000"/>
          </a:bodyPr>
          <a:lstStyle/>
          <a:p>
            <a:endParaRPr lang="th-TH" sz="4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อาจารย์บริบูรณ์ ฉลอง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ร่วมมือทางวิชาการ</a:t>
            </a:r>
            <a:b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ระหว่างกองทัพบกกับ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มหาวิทยาลัยราชภัฏสวนสุนันทา</a:t>
            </a:r>
          </a:p>
          <a:p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วิทยาลัยนวัตกรรมและการ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จัดการ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มหาวิทยาลัย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ราชภัฏสวนสุนันทา</a:t>
            </a:r>
          </a:p>
          <a:p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(ครั้งที่ 2 ทบ.รุ่น </a:t>
            </a:r>
            <a:r>
              <a:rPr lang="en-US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44</a:t>
            </a: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เสาร์ </a:t>
            </a:r>
            <a:r>
              <a:rPr lang="en-US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อาทิตย์)</a:t>
            </a:r>
          </a:p>
          <a:p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วันเสาร์ที่ </a:t>
            </a:r>
            <a:r>
              <a:rPr lang="en-US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28</a:t>
            </a: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กันยายน 2</a:t>
            </a:r>
            <a:r>
              <a:rPr lang="en-US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562</a:t>
            </a: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เวลา </a:t>
            </a:r>
            <a:r>
              <a:rPr lang="en-US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08</a:t>
            </a: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.00-ค.00 น. 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วิชา เศรษฐศาสตร์การเมือง</a:t>
            </a:r>
            <a:r>
              <a:rPr lang="en-GB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GB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GB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Political Economy)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PPS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2108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27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(8)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แนวความคิดเศรษฐศาสตร์การเมืองแบบคลาส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Classical Political economy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นี้เห็นด้วยกับ 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การเปิดโอกาสให้เอกชนดำเนินการทางกิจกรรมทางเศรษฐกิจอย่างเสรี 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แนวคิดเสรีภาพของเอกชนในการประกอบการนี้ เดิมมาจากแนวความคิดของ </a:t>
            </a:r>
            <a:r>
              <a:rPr lang="th-TH" sz="2400" b="1" i="1" u="sng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พวกพิ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สิโอ</a:t>
            </a:r>
            <a:r>
              <a:rPr lang="th-TH" sz="2400" b="1" i="1" u="sng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แครต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ในฝรั่งเศส นั่นคือ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ความคิดเสรีนิยมทางเศรษฐกิจ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โดยแนวคิดนี้เห็นว่า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“ประชาชนแต่ละคนมีสิทธิตามธรรมชาติที่จะได้รับผลประโยชน์จากแรงงานของตน รัฐไม่ควรเข้าไปแทรกแซงในกิจกรรมด้านใดด้านหนึ่ง ยกเว้นแต่ในด้านการคุ้มครองชีวิตและทรัพย์สิน รวมทั้งเสรีภาพในการตกลงทำสัญญาของเอกชน รับควรให้เอกชนมีเสรีภาพในการประกอบการทั้งภายในและภายนอกประเทศ”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ดังวลีที่ว่า “ปล่อยให้ทำ ปล่อยให้เป็นไป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laissez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faire, laissez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passer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)” นั่งเอง และความคิดนี้ได้รับการต่อยอดและสานต่อโดย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Adam Smith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นักเศรษฐศาสตร์การเมืองคลาส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ชาวอังกฤษ โดยปรากฏชัดในงานเขียนชื่อ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Wealth of Nations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ที่ได้ตีพิมพ์ในปี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1776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และแนวความคิดทางเศรษฐศาสตร์การเมืองสำนักคลาส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นี้ได้เติบโตอย่างรวดเร็ว นอกจากนี้ยังมีนัก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ศรษบ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ศาสตร์การเมืองท่านอื่นๆ ที่พัฒนาทฤษฎีและแนวความคิดเศรษฐศาสตร์การเมืองแบบคลาส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ให้สมบูรณ์มากยิ่งขึ้น เช่น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Ricardo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Malthus, Bentham, Mill, Say,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Senior</a:t>
            </a:r>
            <a:endParaRPr lang="th-TH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7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(9)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แนวความคิดเศรษฐศาสตร์การเมืองแบบคลาส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Classical Political economy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นี้เห็นด้วยกับ 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การเปิดโอกาสให้เอกชนดำเนินการทางกิจกรรมทางเศรษฐกิจอย่างเสรี 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แนวคิดเสรีภาพของเอกชนในการประกอบการนี้ เดิมมาจากแนวความคิดของ </a:t>
            </a:r>
            <a:r>
              <a:rPr lang="th-TH" sz="2400" b="1" i="1" u="sng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พวกพิ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สิโอ</a:t>
            </a:r>
            <a:r>
              <a:rPr lang="th-TH" sz="2400" b="1" i="1" u="sng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แครต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ในฝรั่งเศส นั่นคือ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แนวความคิดเสรีนิยมทางเศรษฐกิจ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โดยแนวคิดนี้เห็นว่า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“ประชาชนแต่ละคนมีสิทธิตามธรรมชาติที่จะได้รับผลประโยชน์จากแรงงานของตน รัฐไม่ควรเข้าไปแทรกแซงในกิจกรรมด้านใดด้านหนึ่ง ยกเว้นแต่ในด้านการคุ้มครองชีวิตและทรัพย์สิน รวมทั้งเสรีภาพในการตกลงทำสัญญาของเอกชน รับควรให้เอกชนมีเสรีภาพในการประกอบการทั้งภายในและภายนอกประเทศ”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ดังวลีที่ว่า “ปล่อยให้ทำ ปล่อยให้เป็นไป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laissez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faire, laissez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passer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)” นั่งเอง และความคิดนี้ได้รับการต่อยอดและสานต่อโดย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Adam Smith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นักเศรษฐศาสตร์การเมืองคลาส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ชาวอังกฤษ โดยปรากฏชัดในงานเขียนชื่อ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Wealth of Nations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ที่ได้ตีพิมพ์ในปี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1776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และแนวความคิดทางเศรษฐศาสตร์การเมืองสำนักคลาส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นี้ได้เติบโตอย่างรวดเร็ว นอกจากนี้ยังมีนัก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ศรษบ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ศาสตร์การเมืองท่านอื่นๆ ที่พัฒนาทฤษฎีและแนวความคิดเศรษฐศาสตร์การเมืองแบบคลาส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ให้สมบูรณ์มากยิ่งขึ้น เช่น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Ricardo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Malthus, Bentham, Mill, Say,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Senior</a:t>
            </a:r>
            <a:endParaRPr lang="th-TH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288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(10)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5344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Smith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นั้นเห็นว่า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การศึกษาเศรษฐศาสตร์การเมืองนั้นก็คือการให้คำแนะนำแก่รัฐบาลเกี่ยวกับวิธีการสร้างความรุ่งเรือง และหารายได้เข้ารัฐให้มากที่สุด โดยการปล่อยให้ประชาชนได้ใช้พลังตามธรรมชาติของตนแทนที่จะไปกีดกัน ทั้งนี้เพราะการให้เสรีภาพในการประกอบการแก่เอกชนจะทำให้ประชาชนมั่งคั่ง และจะทำให้รัฐมีรายได้จากภาษีอากรมากขึ้นตามมาด้วย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ารแข่งขันในระบบตลาดระหว่างประชาชนโดยมุ่งผลประโยชน์ส่วนตัวจะก่อให้เกิดผลดีแก่ส่วนรวมโดยอาศัยกลไกที่เรียก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“มือที่มองไม่เห็น”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(Invisible hand)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นั่นคือ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ตลาดสมบูรณ์ระหว่าผู้ขาย ซึ่งจะทำให้ผู้บริโภคซื้อสินค้าได้ในราคาที่ถูก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นอกจากนี้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Smith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ยังได้อธิบายถึง ปัจจัยที่จะนำไปสู่ความก้าวหน้าและมั่งคั่งของสังคม คือ การเพิ่มจำนวนของประชากร ระบบตลาด การแบ่งงานกันทำ และการสะสมทุน แต่ </a:t>
            </a:r>
            <a:r>
              <a:rPr lang="en-US" sz="2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Thomas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Malthus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มองว่าการเพิ่มขึ้นของประชากรนั้นในระยะยาวอาจก่อให้เกิดปัญหาด้านการเพิ่มขึ้นของอาหารที่ผลิตได้ หรือ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David Ricardo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ที่สานต่อเรื่อง แนวคิดมูลค่าในการแลกเปลี่ยน (มูลค่าของสินค้านั้นถูกกำหนดโดยต้นทุนและปัจจัยในการผลิต) จาก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Smith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ความคิดของ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Smith, Malthus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Ricardo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นี้ ได้กลายเป็นรากฐานด้านแนวคิดของสำนักคลาส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ซึ่งงานวิชาการด้านเศรษฐศาสตร์การเมืองต่างๆ ก็ได้พัฒนามาจากรากฐานของแนวคิดนี้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074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(11)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534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สรุป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แนวคิดเศรษฐศาสตร์การเมืองแบบคลาส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เน้นหนักในประเด็นเกี่ยวกับเสรีภาพด้านเศรษฐกิจของเอกชน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และในช่วงปลาย ศตวรรษที่ 18 ถึงปลายศตวรรษที่ 19 ที่แนวคิดของสำนักนี้ได้ขยายออกไปทั้งใน</a:t>
            </a:r>
            <a:b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ยุ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โยป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และอเมริกา พร้อมๆ กับแนวคิดทุนนิยมอุตสาหกรรมนั้น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ำให้การศึกษาเศรษฐศาสตร์การเมืองมีความเป็นระบบและได้รับการพัฒนามากขึ้นโดยแนวคิดจากสำนักดังกล่าว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จนทำให้ เข้าใจกันว่า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เศรษฐศาสตร์การเมือง คือ การศึกษาเศรษฐกิจตามแนวความคิดของสำนักเศรษฐศาสตร์การเมืองแบบคลาส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endParaRPr lang="th-TH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แต่กระบวนการปฏิวัติอุตสาหกรรมที่เกิดขึ้น ทั้งในยุโรป และอเมริกานั้น ได้ก่อให้เกิดปัญหาสังคมตามมาอย่างมากมาย เช่น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ปัญหาช่องว่างระหว่างคนรวยและคนจนที่ขายตัวออกไปเรื่อยๆ ปัญหาความเสื่อมโทรมของเมือง  ปัญหาการขูดรีดผู้ใช้แรงงานอย่างไร้มนุษยธรรม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ซึ่งปัญหาเหล่านี้ทำให้เกิดความรู้สึกต่อต้านทุนนิยมอุตสาหกรรมและแนวคิดเศรษฐศาสตร์การเมืองสำนักคลาสสิ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คขึ้น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มา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และได้มีการเสนอแนวความคิดตอบโต้ในเชิงวิพากษ์วิจารณ์สำนักคลาส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เช่น แนวทางสังคมนิยม แนวทางนุรักษ์นิยม แนวทางชาตินิยม ที่ตอบโต้ว่า การเกิดชนชั้น การกดขี่แรงงาน การเกิดวิกฤติ</a:t>
            </a:r>
            <a:b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เศษฐ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กิจ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เป็นผลมาจากการใช้เสรีภาพทางเศรษฐกิจอย่างเกินขอบเขตไร้สาระ สิ้นเปลือง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31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(12)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534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โดยที่ทุกแนวความคิดที่ต่อต้านสำนักคลาส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นั้น เห็นเหมือนกันว่า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รัฐควรเข้ามาควบคุมเพื่อแก้ไขปัญหาต่างๆ โดยเฉพาะปัญหาความยากจนและปัญหาเศรษฐกิจตกต่ำ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เฉพาะงานเขียนที่ทรงอิทธิพลที่สุดในบรรดางานเขียนทั้งหลายที่วิพากษ์วิจารณ์สำนักเศรษฐศาสตร์คลาสสิ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คได้ดี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คือ </a:t>
            </a:r>
            <a:b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แนวคิดทางเศรษฐศาสตร์การเมืองของ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Karl Marx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โดยแนวคิดของ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Marx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นั้นจะปรากฏอยู่ในหนังสือชื่อ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Capital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(1867)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นอกจากนั้นยังมีงานเขียนที่ วิพากษ์วิจารณ์ระบบทุนนิยมและเสนอแนะทางสังคมนิยม  คือ หนังสือ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Communist Manifesto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ที่มีแนวคิดเกี่ยวกับการต่อสู้ระหว่างชนชั้นกรรมาชีพกับนายทุน รวมอยู่ด้วย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ซึ่ง หนังสือ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Communist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Manifesto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นั้นมีส่วนสำคัญที่ก่อให้เกิด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ลัทธิมาร์ก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ซิสม์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Marxism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ซึ่งเป็นที่มาของแนวคิดเศรษฐกิจการเมืองแบบมาร์ก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ซิสม์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และขบวนการทางการเมืองแบบสังคมนิยม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ดังนั้น ผลงานทางเศรษฐศาสตร์การเมืองที่เกิดขึ้นในช่วงศตวรรษที่ 18 และ 19 มีทั้ง สำนักคลาส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และสำนักอื่นๆ ที่ต่อต้านสำนักคลาส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ไม่ว่าแต่ละสำนักจะอธิบาย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ปรากฎการณ์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ทางเศรษฐศาสตร์การเมืองแตกต่างกันออกไปอย่างไร แต่ทุกสำนักยังคงรักษาเป้าหมายหลักของการศึกษาเศรษฐศาสตร์การเมืองเอาไว้ นั่นคือ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“การให้ความสำคัญเกี่ยวกับนโยบายของรัฐและความมั่งคั่งของรัฐ” </a:t>
            </a:r>
          </a:p>
        </p:txBody>
      </p:sp>
    </p:spTree>
    <p:extLst>
      <p:ext uri="{BB962C8B-B14F-4D97-AF65-F5344CB8AC3E}">
        <p14:creationId xmlns:p14="http://schemas.microsoft.com/office/powerpoint/2010/main" val="28132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(13)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534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ดังนั้นลักษณะร่วมกัน ของการศึกษาเศรษฐศาสตร์การเมืองในยุคนี้ คือ การศึกษาใน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ระดับมห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ภาค  และการใช้ตัวแปรทางเศรษฐกิจ สังคม และการเมืองในการศึกษา ดังนั้นการศึกษาเศรษฐศาสตร์การเมืองจึงครอบคลุมเนื้อหาของ เศรษฐศาสตร์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มห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ภาค สังคมวิทยา รัฐศาสตร์ และสังคมศาสตร์อื่นๆ </a:t>
            </a:r>
          </a:p>
        </p:txBody>
      </p:sp>
    </p:spTree>
    <p:extLst>
      <p:ext uri="{BB962C8B-B14F-4D97-AF65-F5344CB8AC3E}">
        <p14:creationId xmlns:p14="http://schemas.microsoft.com/office/powerpoint/2010/main" val="24018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(14)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3) ยุคเสื่อมโทรมของการศึกษาเศรษฐศาสตร์การเมือง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ยุคนี้เริ่มต้นที่ปลายศตวรรษที่ 19 ระบบทุนนิยมขยายออกไปและเติบโตเต็มที่ อังกฤษกลายเป็นมหาอำนาจด้านอุตสาหกรรม และอีกหลายๆ ประเทศก็กำลังพัฒนาตามไป และการขยายตัวของระบบทุนนิยมและการพัฒนาเทคโนโลยีทางอุตสาหกรรม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ทำให้ระบบทุนนิยมแบบแข่งขันอย่างเต็มที่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Competitive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Capitalism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มาเป็น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ทุนนิยมแบบผูกขาด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Monopoly </a:t>
            </a:r>
            <a:r>
              <a:rPr lang="en-US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Capitalism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การพัฒนาของเทคโนโลยีทำให้กระบวนการผลิตมีประสิทธิภาพสูง ต้นทุนลดลง กำไรมากขึ้น และทำให้การแข่งขันระหว่างนายทุนรุนแรงมากขึ้นอย่างเอาเป็นเอาตาย ทำให้การรวมตัวกันและมีการกระจุกตัวของทุน และมีการกระจุกตัวของรายได้ของประชากรเพิ่มขึ้นเรื่อยๆ ตามมา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การขยายอำนาจของนายทุนเพิ่มขึ้นเรื่อยๆ จนทำให้เกิดพวกสหภาพแรงงานและขบวนการสังคมนิยมเกิดขึ้น เพราะการพัฒนาอุสาหกรรมทำให้เกิดปัญหามากมาย เช่น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ปัญหาความยากจน ปัญหาการขยายตัวของเมืองอย่างรวดเร็ว ปัญหาความปลอดภัยในโรงงาน สวัสดิการของกกรมกร และอื่นๆ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และปัญหาเหล่านี้เองได้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กระตุ้นให้เกิดแนวคิดสังคมนิยมและแนวคิดสหภาพแรงงาน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เป็นอย่างมาก ที่สำคัญปัญหาเหล่านี้ยัง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ผลักดันให้รัฐต้องเข้ามาแทรกแซงเพื่อบรรเทาความรุนแรงของปัญหา โดยการจัดระเยียบเศรษฐกิจ กำจัดการขูดรีดแรงงาน และกระจายรายได้.........ซึ่ง</a:t>
            </a:r>
          </a:p>
        </p:txBody>
      </p:sp>
    </p:spTree>
    <p:extLst>
      <p:ext uri="{BB962C8B-B14F-4D97-AF65-F5344CB8AC3E}">
        <p14:creationId xmlns:p14="http://schemas.microsoft.com/office/powerpoint/2010/main" val="450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(15)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แนวโน้มดังกล่าวนำไปสู่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การพัฒนาแนวความคิด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Neo-Classis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โดยนักเศรษฐ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าสตร์ที่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ต้องการจะปกป้องการประกอบธุรกิจแบบเสรี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laissez faire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และ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ไม่เห็นด้วยกับการแทรกแซงของรัฐ และต้อต้านความคิดแบบสังคมนิยม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เนื่องจากมีทฤษฎีคลาสสิ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คชื่อ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ทฤษฎีมูลค่าในแง่แรงงาน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ที่มีจุดอ่อนหลายอย่างและเปิดโอกาสให้กรรมกรโจมตีความชอบธรรมของระบบทุนนิยมได้  ดังนั้นการพัฒนาแนวคิดใหม่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โอคลาสสิ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คขึ้น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มาก็เพื่อเป็นการ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ปิดจุดอ่อนของระบบทุนนิยม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และอธิบายถึงข้อดีของระบบ และหันเหความสนใจของผู้คนไปยังประเด็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อื่นได้ดี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แนวความคิด</a:t>
            </a:r>
            <a:r>
              <a:rPr lang="th-TH" sz="24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Neo-Classis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เริ่มมีอิทธิพลครอบครอบงำสังคมตะวันตกตั้งแต่ปี 1870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โดยงานเขียนที่วางรากฐานเกี่ยวกับทฤษฎีเริ่มออกมา โดยแนวคิดหลักที่งานเขียนต่างๆ ได้เสนอออกมา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คือ 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ความคิดเกี่ยวกับอรรถประโยชน์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โดยเฉพาะอย่างยิ่ง 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อรรถประโยชน์ส่วนเพิ่ม (</a:t>
            </a:r>
            <a:r>
              <a:rPr lang="en-US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Marginal Utility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endParaRPr lang="th-TH" sz="2400" b="1" i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notice</a:t>
            </a:r>
            <a:r>
              <a:rPr lang="en-US" sz="17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อรรถประโยชน์ของสินค้าชนิดใดชนิดหนึ่ง คือ ความสามารถของสินค้าในการตอบสนองความต้องการของบุคคล  </a:t>
            </a:r>
            <a:r>
              <a:rPr lang="th-TH" sz="1700" b="1" i="1" dirty="0" smtClean="0">
                <a:latin typeface="TH SarabunPSK" pitchFamily="34" charset="-34"/>
                <a:cs typeface="TH SarabunPSK" pitchFamily="34" charset="-34"/>
              </a:rPr>
              <a:t>ส่วน </a:t>
            </a:r>
            <a:r>
              <a:rPr lang="th-TH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อรรถประโยชน์ส่วนเพิ่ม หมายถึง อรรถประโยชน์หรือความพอใจที่เพิ่มขึ้นจากอรรถประโยชน์หรือความพอใจเดิมทั้งหมด ซึ่งเพิ่มขึ้นมามากน้อยแค่ไหน ถูกกำหนดด้วยสินค้าอย่านั้นหน่วยสุดท้าย</a:t>
            </a:r>
          </a:p>
          <a:p>
            <a:pPr marL="0" indent="0">
              <a:buNone/>
            </a:pPr>
            <a:r>
              <a:rPr lang="th-TH" sz="17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ต่อมาแนวคิดเรื่องอรรถประโยชน์นี้ได้นำไปสร้างเป็น  </a:t>
            </a:r>
            <a:r>
              <a:rPr lang="th-TH" sz="17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กฎอรรถประโยชน์ส่วนเพิ่มที่ลดลง</a:t>
            </a:r>
            <a:r>
              <a:rPr lang="th-TH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ซึ่งอธิบายว่า เมื่อผู้บริโภคใช้สินค้าอย่างหนึ่งอย่างใดในอัตราที่สูงขึ้น อรรถประโยชน์นั้นจะลดลง</a:t>
            </a:r>
            <a:endParaRPr lang="th-TH" sz="1700" b="1" i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6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(16)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สร้างแนวคิดอรรถประโยชน์ขึ้นมา 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เพื่อใช้อธิบายมูลค่าของสินค้า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แทนทฤษฎีของสำนักคลาส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ซึ่งใช้แรงงานเป็นแนวความคิดในการอธิบายมูลค่าของสินค้า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และการนำเอาแนวคิดอรรถประโยชน์มาใช้ในการอธิบายพฤติกรรมทางเศรษฐศาสตร์นั้นก่อให้เกิดการเปลี่ยนแปลงในการศึกษาเกี่ยวกับเศรษฐศาสตร์การเมืองอย่างมาก ทั้ง ทฤษฎี หน่วยในการวิเคราะห์ และขอบข่ายในการศึกษา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เหตุเพราะ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นั้นมีวิธีการศึกษาที่แตกต่างไปจาก สำนักคลาส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และสำนักมาร์ก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กล่าวคือ 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แนวการศึกษาแบบจิตวิสัย (มุมมองหรือความคิดเห็นของบุคคล โดยเฉพาะสิ่งที่เกี่ยวข้องกับความรู้สึก ความเชื่อ หรือความต้องการ)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เช่น แนวคิดอรรถประโยชน์ที่เน้นการตัดสินใจของมนุษย์ในฐานะผู้บริโภค และเน้นการศึกษาเชิงจิตวิทยา และ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มีหน่วยในการศึกษาของสำนักนี้ได้แก่คนเพียงคนเดียว และไม่สนใจศึกษานโยบายเศรษฐกิจหรือเรื่องของเศรษฐกิจการเมือง อันเป็นการศึกษา</a:t>
            </a:r>
            <a:r>
              <a:rPr lang="th-TH" sz="24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แบบมห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ภาค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แต่ขณะที่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การศึกษาเศรษฐศาสตร์การเมือง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ตั้งแต่ยุค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แรก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เป็นแบบ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วัตถุวิสัย(สิ่งที่มีพื้นฐานอยู่บนข้อเท็จจริง เงื่อนไขที่เป็นความจริง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ให้ความสำคัญกับ ปัจจัยทางสังคม สภาพทางประวัติศาสตร์ และการเปลี่ยนแปลงของเทคโนโลยี ซึ่งเหล่านี้กำหนดพฤติกรรมทางเศรษฐศาสตร์การเมืองของมนุษย์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และ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เมื่อความคิด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ขอนี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เข้าครอบงำการศึกษาเศรษฐกิจในตะวันตก จึงทำให้การศึกษา</a:t>
            </a:r>
            <a:r>
              <a:rPr lang="th-TH" sz="2400" b="1" i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เศรษฐศาสตร์การเมืองหายสาบสูญ</a:t>
            </a:r>
            <a:endParaRPr lang="th-TH" sz="2400" b="1" i="1" u="sng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9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(17)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นอกจากจะเน้นการศึกษา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ปรากฎการณ์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ทางเศรษฐกิจระดับจุลภาค โดยอาศัยแนวคิดแบบจิตวิทยา และวิธีการศึกษาแบบนิรนัยแล้ว (ใช้ทฤษฎี)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แล้วยั้งเน้นหนักการศึกษาถึง</a:t>
            </a:r>
            <a:b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อุปสงค์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เป็นหลัก โดยไม่ได้ให้ความสนใจแก่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อุปทาน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มากนัก รวมทั้งยังเชื่อมั่นในดุลยภาพของเศรษฐกิจแบบทุนนิยมว่าจะปรับตัวเองได้ นั่นคือ ไม่ว่าจะเกิดปัญหาทางเศรษฐกิจอย่างไรขึ้น ระบบเศรษฐกิจจะปรับตัวเอาไปสู่จุดดุลภาพได้ในที่สุด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แม้ว่าในช่วง 1870-1930 แนวคิดของ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จะได้รับการยอมรับอย่างมาก แต่ก็ถูกโต้แย้งจาก 2 กลุ่มใหญ่ 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กลุ่มเก่า (สำนักคลาส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,สำนักมาร์ก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ซึ่งแนวคิด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นั้นล้มล้างวิธีการศึกษาเศรษฐศาสตร์การเมืองของกลุ่มเก่าโดยตรง และกลุ่มใหม่ คือ กลุ่มสถาบันนิยม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Veblen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โดยกลุ่มสถาบันนิยมนี้โจมตี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ในหลายประเด็น เช่น ทฤษฎีออรถประโยชน์ พฤติกรรมการบริโภคของคน  แนวทางในการศึกษาปรากฏการณ์เศรษฐกิจ และชนชั้นทางเศรษฐกิจและสังคม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ส่วนแนวคิดหลักๆ ของสภาบันนิยมนี้ เช่น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1) เน้นการศึกษาระบบเศรษฐกิจโดยส่วนรวม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แบบมห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ภาค และการศึกษาเกี่ยวกับเศรษฐกิจจะต้องนำปัจจัยด้านอื่นๆ มาร่วมพิจารณา ไม่ว่าจะเป็น การเมือง กฎหมาย อุดมการณ์ และอื่นๆ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2) สถาบันต่างๆ มีบทบาทสำคัญในวิถีชีวิตทางเศรษฐกิจ เช่น ธนาคาร สหภาพแรงงาน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52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i="1" dirty="0" smtClean="0">
                <a:latin typeface="TH SarabunPSK" pitchFamily="34" charset="-34"/>
                <a:cs typeface="TH SarabunPSK" pitchFamily="34" charset="-34"/>
              </a:rPr>
              <a:t>สารบาญ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41020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h-TH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บท</a:t>
            </a:r>
            <a:r>
              <a:rPr lang="th-TH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ที่ 1 ความหมาย และขอบเขตของวิชาเศรษฐศาสตร์การเมือง</a:t>
            </a:r>
            <a:endParaRPr lang="en-US" sz="2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th-TH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         - บทนำ </a:t>
            </a:r>
          </a:p>
          <a:p>
            <a:pPr marL="0" indent="0">
              <a:spcAft>
                <a:spcPts val="0"/>
              </a:spcAft>
              <a:buNone/>
            </a:pPr>
            <a:r>
              <a:rPr lang="th-TH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lang="th-TH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         - </a:t>
            </a:r>
            <a:r>
              <a:rPr lang="th-TH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</a:t>
            </a:r>
          </a:p>
          <a:p>
            <a:pPr marL="0" indent="0">
              <a:spcAft>
                <a:spcPts val="0"/>
              </a:spcAft>
              <a:buNone/>
            </a:pPr>
            <a:r>
              <a:rPr lang="th-TH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         - ความหมาย และ</a:t>
            </a:r>
          </a:p>
          <a:p>
            <a:pPr marL="0" indent="0">
              <a:spcAft>
                <a:spcPts val="0"/>
              </a:spcAft>
              <a:buNone/>
            </a:pPr>
            <a:r>
              <a:rPr lang="th-TH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lang="th-TH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         - ขอบเขตของการศึกษาวิชา</a:t>
            </a:r>
            <a:r>
              <a:rPr lang="th-TH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เศรษฐศาสตร์</a:t>
            </a:r>
            <a:r>
              <a:rPr lang="th-TH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Times New Roman"/>
                <a:cs typeface="TH SarabunPSK" pitchFamily="34" charset="-34"/>
              </a:rPr>
              <a:t>การเมือง</a:t>
            </a:r>
          </a:p>
        </p:txBody>
      </p:sp>
    </p:spTree>
    <p:extLst>
      <p:ext uri="{BB962C8B-B14F-4D97-AF65-F5344CB8AC3E}">
        <p14:creationId xmlns:p14="http://schemas.microsoft.com/office/powerpoint/2010/main" val="30825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(18)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3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ศึกษาเศรษฐกิจในแง่ของวิวัฒนาการ โดยอาศัยแนวชีววิทยา</a:t>
            </a: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4) อธิบาย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ปรากฎการณ์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ทางเศรษฐกิจโดยอาศัยหลักความสัมพันธ์เชิงเหตุและผลที่เกี่ยวข้องกันเป็นวงจร และหลักการเปล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รี่ยน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แปลงอย่างค่อยเป็นค่อยไป โดยไม่ยอมรับวิธีการอธิบายในแง่ดุลยภาพ </a:t>
            </a:r>
          </a:p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5) ยอมรับถึงความจำเป็นที่รัฐต้องเข้าไปแทรกแซงระบบตลาด โดยวิธีการปฏิรูปแบบประชาธิปไตย เพื่อแก้ไขปัญหาความไม่เป็นธรรมในการกระจายรายได้อันเกิดจากระบบตลาด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6) ในแง่ของวิธีการสร้างและพิสูจน์ทฤษฎี สำนักสถาบันนิยมเน้นวิธีการ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อุป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มัย(อธิบาย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โดยการยกตัวอย่าง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เปรียบเทียบ) มากกว่า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นิร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นัย(การ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นำข้อสรุปที่ได้แล้วไปใช้ในการหาข้อมูล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ย่อยๆ)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สรุป สำนักสถาบันนิยม มีลักษณะการศึกษาเศรษฐศาสตร์การเมืองเหมือนกันกับ สำนักมาร์ก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และคลาส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ศึกษาเศรษฐกิจใน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ระดับมห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ภาค ยอมรับบทบาทของรัฐในทางเศรษฐกิจ และนำเอาปัจจัยสังคมและการเมืองมาอธิบายพฤติกรรมทาง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เศรษฐิจข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องมนุษย์  และสำนักนี้พยายามที่จะฟื้นฟูการศึกษา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เศรฐ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ศาสตร์การเมืองขึ้นมาอีกครั้ง แต่ก็ถูกกลืนโดยแนวความคิด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เพราะแนวความคิดของสถาบันนิยมไม่มีอิทธิพลที่สามารถเข้าแทนที่ 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ได้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50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(19)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แนวคิดของ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มีบทบาทครอบงำการศึกษาเศรษฐศาสตร์การเมืองในตะวันตกอย่างเต็มที่(1870)จนถึงในช่วงเศรษฐกิจตกต่ำทั่วโลก 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The Great Depression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ในศตวรรษที่ 1930 ระบบทุนนิยมในขณะนั้นตกอยู่ในภาวะวิกฤติอย่างหนัก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ซึ่งแนวคิดและทฤษฎีของ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ไม่อาจจะอธิบายได้(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ปรากฎการณ์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ที่เกิดขึ้น) และไม่เคยคาดการณ์มาก่อน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นอกจากนั้น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ยังไม่อาจเสนอแนวทางในการแก้ไขปัญหาดังกล่าวได้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ทั้งนี่เพราะสำนักนี้เชื่อว่าระบบทุนนิยมสามารปรับตัวให้กลับสู่ดุลยภาพได้เสมอโดยอาศัย</a:t>
            </a:r>
            <a:b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กลไกตลาดธรรมดา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แต่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ในช่วงเศรษฐกิจตกต่ำทั่ว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โลกนั้น ไม่มีวี่แววจะส่อให้เห็นว่าระบบทุนนิยมจะฟื้นตัวสู่ดุลยภาพ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ตามที่นี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เชื่อมั่นแต่อย่างใด ซึ่งเหตุดังกล่าวนี้มีผลทำให้ความเชื่อถือในความคิดของ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ค่อยๆ เสื่อมลงไป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notice : The </a:t>
            </a:r>
            <a:r>
              <a:rPr lang="en-US" sz="17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Great </a:t>
            </a:r>
            <a:r>
              <a:rPr lang="en-US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Depression</a:t>
            </a:r>
            <a:r>
              <a:rPr lang="th-TH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เป็น</a:t>
            </a:r>
            <a:r>
              <a:rPr lang="th-TH" sz="17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เหตุการณ์เศรษฐกิจตกต่ำครั้งใหญ่ที่เกิดในทวีปอเมริกาเหนือและทวีปยุโรป </a:t>
            </a:r>
            <a:r>
              <a:rPr lang="th-TH" sz="17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เริ่มตั้งแต่ </a:t>
            </a:r>
            <a:r>
              <a:rPr lang="th-TH" sz="17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ค.ศ. 1925 เป็นต้นมา ราคาหุ้นจึงแกว่งตัวขึ้น ๆ ลง ๆ อย่างรุนแรง นักธุรกิจและธนาคารซึ่งไม่มั่นใจในตลาดหุ้นจึงพยายามเรียกคืนหนี้สินที่ปล่อยกู้ไปราคาหุ้นจึงดิ่งลงเรื่อยๆ จนตลาดหุ้นที่</a:t>
            </a:r>
            <a:r>
              <a:rPr lang="th-TH" sz="17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วอลสตรีท</a:t>
            </a:r>
            <a:r>
              <a:rPr lang="th-TH" sz="17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นครนิวยอร์ก ล้มลงเมื่อวันอังคารที่ 29 ตุลาคม ค.ศ. 1929 เหตุการณ์ดังกล่าวต่อมาเรียกว่าอังคารทมิฬ (</a:t>
            </a:r>
            <a:r>
              <a:rPr lang="en-US" sz="17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Black Tuesday) </a:t>
            </a:r>
            <a:r>
              <a:rPr lang="th-TH" sz="17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เสียหายทางการเงินครั้งนี้ไม่เพียงทำให้เกิดหนี้เสียจำนวนมากจนธนาคารหลายพันแห่งต้องล้มลงและมูลค่าความเสียหายมากกว่า 30,000 ล้านดอลลาร์ แต่ยังนำไปสู่ภาวะเศรษฐกิจตกต่ำครั้งใหญ่ของสหรัฐอเมริกาและขยายตัวไปยังประเทศต่าง ๆ ทั่วโลกอย่างรวดเร็วภายในเวลาอั้นสั้น</a:t>
            </a:r>
            <a:endParaRPr lang="th-TH" sz="17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86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(20)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4) ยุคฟื้นตัวของการศึกษาเศรษฐศาสตร์การเมือง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หลังทศวรรษ 1930 หรือ หลังจากช่วงเศรษฐกิจทั่วโลกตกต่ำ การศึกษาเศรษฐศาสตร์การเมืองในแง่นโยบายสาธารณะและบทบาททางเศรษฐกิจของรัฐ เริ่มได้รับความสนใจอีกครั้ง โดยเกิดขึ้นจาก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ความผันผวนของระบบทุนนิยม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ที่เกิดขึ้นเอง และ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ความล้มเหลวของของทฤษฎี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ในการอธิบายและให้ข้อเสนอแนะเพื่อแก้ปัญหา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ระดับมห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ภาคในกรอบของระบบตลาด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จึงมีแนวคิดใหม่ซึ่งเข้ามาแทนที่ก็เสนอแนวทางแก้ไขปัญหาโดยการแทรกแซงของปัจจัยนอกระบบตลาด รวมทั้งการเสนอทฤษฎี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ระดับมห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ภาค ซึ่งใช้สังคมเป็นหน่วยในการศึกษา ดังนั้นบทบาทของรัฐและรัฐบาลจึงต้องถูกนำมาพิจารณาอย่างเลี่ยงไม่ได้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และกว่าเศรษฐศาสตร์การเมืองจะพัฒนาจนถึงขั้นที่มีการศึกษาอย่างกว่างขวางและเปลี่ยนไปเป็นการศึกษา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แบบสห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วิทยาการ(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Interdisciplinary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)ได้นั้น เวลาก็ล่วงมาจนถึงทศวรรษที่ 1970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และจากช่วงเศรษฐกิจตกต่ำทั่วโลกในปี 1930 ก่อให้เกิด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ปัญหาการว่างงาน การหดตัวของเศรษฐกิจอย่างรุนแรง ในประเทศอุตสาหกรรมต่างๆ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และสิ่งเหล่านี้เกิดเป็นความรุนแรงและยืดเยื้อ จนนำไปสู่การเปลี่ยนแปลง ด้านทฤษฎีและข้อเสนอแนะเกี่ยวกับนโยบายทางเศรษฐกิจ และ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ทำให้ความคิดของสำนัก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Keynesian School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เข้ามามีอิทธิพลแทนที่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84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(21)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ความคิดของสำนัก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ทั้งของ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John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Maynard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Keynes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 ที่ปรากฏอยู่ในหนังสือชื่อ </a:t>
            </a:r>
            <a:r>
              <a:rPr lang="en-US" sz="2400" b="1" i="1" dirty="0" err="1" smtClean="0">
                <a:latin typeface="TH SarabunPSK" pitchFamily="34" charset="-34"/>
                <a:cs typeface="TH SarabunPSK" pitchFamily="34" charset="-34"/>
              </a:rPr>
              <a:t>Genaral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 Theory of Employment, Interest and Money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และของคนอื่นๆ เป็นผลที่เกิดจากความพยายามจะหา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หนทางแก้ปัญหาเศรษฐกิจตำต่ำ โดยอาศัยวิธีการมองปัญหาเศรษฐกิจมวลรวม หรื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อมห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ภาค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(เหมือนกันแนวคิดสำนักสถาบันนิยม,มาร์ก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และใช้ตัวแบบของระบบเศรษฐกิจที่ไม่มีดุลยภาพมาเป็นหลักในการอธิบาย และให้ข้อเสนอแนะด้านนโยบายเศรษฐกิจ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นำเสนอว่า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การสร้าง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อุปสงค์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มวลรวม (</a:t>
            </a:r>
            <a:r>
              <a:rPr lang="en-US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aggragate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demand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ให้สูงขึ้น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จะนำไปสู่การจ้างงานและการผลิต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ที่มาก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ขึ้น ทั้งนี้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อุปสงค์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มวลรวม จะถูกกำหนดโดย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ระดับรายได้ประชาชาติ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รายได้ประชาชาติ จะถูกกำหนดโดยปัจจัยสำคัญ 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การบริโภค การลงทุน และการใช้จ่ายของรัฐบาล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V = C + I + G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และการเพิ่มขึ้นของปัจจัยทั้ง 3 ตัวนี้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จะมีผลให้รายได้ประชาชาติเพิ่มขึ้น นั่นคือ 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อุปสงค์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มวลรวมเพิ่มขึ้น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จะทำให้มีการจ้างงานและการผลิตเพิ่มขึ้น ซึ่งจากตัวแบบ เห็นได้ว่า การใช้จ่ายเงินของรัฐบาล 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G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เป็นปัจจัยสำคัญตัวหนึ่งที่มีผลกระทบต่อการจ้างงานและการผลิต โดยเฉพาะในเวลาเศรษฐกิจตกต่ำ การบริโภคและการลงทุนลดลง ก็ทำให้การใช้จ่ายภาครัฐกลายเป็นปัจจัยหลักที่กระตุ้นให้เกิดการจ้างงานและการผลิตเพิ่มมากขึ้น</a:t>
            </a:r>
          </a:p>
          <a:p>
            <a:pPr marL="0" indent="0">
              <a:buNone/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Notice: </a:t>
            </a:r>
            <a:r>
              <a:rPr lang="th-TH" sz="16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อุปสงค์</a:t>
            </a:r>
            <a:r>
              <a:rPr lang="th-TH" sz="16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มวลรวม </a:t>
            </a:r>
            <a:r>
              <a:rPr lang="th-TH" sz="16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คือ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อุปสงค์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รวมทั้งหมดของสินค้าและบริการขั้นสุดท้ายในระบบ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เศรษฐกิจในระยะเวลาหนึ่ง</a:t>
            </a:r>
            <a:endParaRPr lang="th-TH" sz="16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0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(22)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และตัวแบบ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V= C+I+G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นี้เอง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ทำให้รัฐเข้ามาเกี่ยวข้องมีบทบาทโดยทางตรงในการแก้ไขปัญหาทางเศรษฐกิจ โดยอาศัยกลไกด้านการเงิน</a:t>
            </a:r>
            <a:r>
              <a:rPr lang="en-US" sz="2400" b="1" dirty="0"/>
              <a:t> </a:t>
            </a:r>
            <a:r>
              <a:rPr lang="th-TH" sz="2400" b="1" dirty="0"/>
              <a:t>(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Monetary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และการคลัง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Fiscal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ที่มีอยู่ ซึ่งดูเหมือนว่า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จะนำการศึกษาเศรษฐศาสตร์การเมืองจะกลับมาอีกครั้ง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ความคิดของ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ได้ถูกพัฒนาและขยายกว้างออกไป โดยนักเศรษฐศาสตร์ จนทำให้การศึกษาเศรษฐศาสตร์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มห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ภาคกลายเป็นวิชาหลักอย่างหนึ่งในการศึกษาเศรษฐศาสตร์ทั่วโลก และหลังจาก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WWII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ความคิดและหลักการของ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ได้เข้าไปมีอิทธิพลต่อการกำหนดนโยบายเศรษฐกิจของรัฐบาลในโลกทุนนิยมเป็นอย่างมาก และบทบาทของรัฐในด้าน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เศรษฐกิ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ถูกขยายต่อไปอีกใน “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ทฤษฎีการพัฒนาเศรษฐกิจ” ซึ่งแพร่หลายอย่างรวดเร็วในประเทศต่างๆ โดยเฉพาะประเทศที่เคยเป็นอาณานิคมหลังจากที่ได้เอกราชแล้ว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แม้จะมีการศึกษากิจกรรมด้านเศรษฐกิจ โดยให้ความสำคัญกับบทบาทของ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ระฐ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และให้ความสนในแก่นโยบายเศรษฐกิจของรัฐ ที่มีลักษณะแบบเศรษฐศาสตร์การเมืองมากขึ้น แต่การศึกษาเศรษฐศาสตร์การเมืองในลักษณะที่แยกออกจากเศรษฐศาสตร์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มห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ภาค รวมทั้งมีขอบข่ายและเนื้อหาในการศึกษาเฉพาะตัวอย่างแท้จริงนั้น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ยังไม่เกิดขึ้นในวงการวิชาการ เศรษฐศาสตร์การเมืองนั้นเริ่มจะฟื้นตัวอย่างจริงจังในช่วง ทศวรรษที่ 1970 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84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(23)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534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การเกิดใหม่ของเศรษฐศาสตร์การเมือง นั้น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เป็นผลมาจากวิกฤตการณ์ด้านเศรษฐกิจและปัญหาทางการเมืองในสังคมตะวันตก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และวิกฤตการณ์ดังกล่าวนี้ส่งผลกระทบอย่างรุนแรงต่อการศึกษาด้านเศรษฐศาสตร์ โดยเฉพาะแนวคิดของ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จนเกิดสภาพที่เรียกว่า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“วิกฤตการณ์ด้านทฤษฎีเศรษฐศาสตร์” ขึ้นมา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วิกฤตการณ์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เศรษฐกิจ ปลาย 1960 และต้น 1970 ได้เกิดปัญหา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เงินเฟ้อ ปัญหาการว่างงาน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และการหดตัวของเศรษฐกิจอย่างรุนแรง (ประเทศ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ประสบกับปัญหาการว่างงานหรือธุรกิจซบเซา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เช่นใน อเมริกา ในปี 1973 ที่มีอัตราเงินเฟ้อเพิ่มมากขึ้น อัตราการว่างงานเพิ่มมากขึ้น รายได้ประชาชาติมวลรวมลดลง ซึ่งนับว่าเป็นภาวะเป็นภาวะเศรษฐกิจตกต่ำที่สุด หลังจาก ปี 1930 ของอเมริกา ซึ่งเรียกว่า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Stagflation </a:t>
            </a:r>
          </a:p>
          <a:p>
            <a:pPr marL="0" indent="0">
              <a:buNone/>
            </a:pP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ซึ่ง ปัญหาที่เกิดขึ้นนี้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เป็นสิ่งที่ขัดกับทฤษฎีและสมมติฐานของเศรษฐศาสตร์แบบ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อย่างรุนแรง จนกระทั้งทฤษฎีแบบ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ถูกวิพากษ์วิจารณ์อย่างมาก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ทำให้นักเศรษฐศาสตร์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เริ่มละทิ้งแนวความคิดเศรษฐศาสตร์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มห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ภาคแบบ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และเริ่มแสวงหาแนวทางใหม่ๆ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การเกิดช่องว่างทางทฤษฎีนี้เอง ทำให้แนวความคิดต่างๆ ทั้งเก่าและใหม่เริ่มปรากฏออกมา และขณะเดียวกันการศึกษาเศรษฐศาสตร์การเมือง ก็เริ่มขยายตัวออกไปอย่างรวดเร็วในหมู่นักสังคมศาสตร์ 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84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(24)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610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และในขณะช่วงเวลาที่เกิดปัญหาด้านเศรษฐกิจตกต่ำของอเมริกานั้น อเมริกาเองยังมีปัญหาในด้านการเมืองอีกมากมายที่สั่งสมมา เช่น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ปัญหาสิทธิของคนดำ ปัญหาสงครามเวียดนาม ปัญหาสิทธิสตรี และปัญหาด้านสังคม เช่น ปัญหาสภาพแวดล้อม วิกฤตการณ์น้ำมัน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สภาพปัญหาทั้งทางเศรษฐกิจ การเมืองและสังคม ของอเมริกาในยุคนั้น (ปลาย1960 และต้น 1970) ทำให้คนจำนวนไม่น้อยโดยเฉพาะพวก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หนุ่มสาวและปัญญาชน เริ่มหันมามองและวิพากษ์วิจารณ์ สถาบันทางการเมืองและระบบเศรษฐกิจแบบทุนนิยม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จึงทำให้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แนวคิดเชิงวิพากษ์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ทั้งหลายได้รับความสนใจและพัฒนาเป็นอย่างมาก  เช่น 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พวกนี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ที่มีการรวมตัวเป็นองค์กรทางวิชาการ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ขึ้นมา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 Union for Radical Political Economic  </a:t>
            </a:r>
          </a:p>
          <a:p>
            <a:pPr marL="0" indent="0">
              <a:buNone/>
            </a:pP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ปัญญาชนเหล่านี้ส่วนหนึ่งต่อมาเป็นอาจารย์ในมหาวิทยาลัยในเวลาต่อมา และมีบทบาทสำคัญในการนำเอา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การศึกษาเชิงวิพากษ์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โดยเฉพาะอย่างยิ่งการศึกษาเศรษฐศาสตร์การเมืองในลักษณะที่แตกต่างจากการศึกษาแบบคลาส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เข้ามาในมหาวิทยาลัย รวมทั้งพัฒนาการศึกษาแนวนี้จนเป็นที่รู้จักและแพร่หลายในปัจจุบัน</a:t>
            </a:r>
          </a:p>
          <a:p>
            <a:pPr marL="0" indent="0">
              <a:buNone/>
            </a:pP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1700" b="1" i="1" dirty="0" smtClean="0">
                <a:latin typeface="TH SarabunPSK" pitchFamily="34" charset="-34"/>
                <a:cs typeface="TH SarabunPSK" pitchFamily="34" charset="-34"/>
              </a:rPr>
              <a:t>Notice : </a:t>
            </a:r>
            <a:r>
              <a:rPr lang="th-TH" sz="1700" dirty="0">
                <a:latin typeface="TH SarabunPSK" pitchFamily="34" charset="-34"/>
                <a:cs typeface="TH SarabunPSK" pitchFamily="34" charset="-34"/>
              </a:rPr>
              <a:t>การคิดเชิงวิพากษ์ หมายถึง ความตั้งใจพิจารณาตัดสินเรื่องใดเรื่องหนึ่ง โดยไม่เห็นคล้อยตามข้อเสนอ ไม่ด่วนสรุปการเห็นคล้อยตาม เป็นการตั้งคำถามท้าทายหรือโต้แย้งสมมุติฐานที่อยู่เบื้องหลัง พยายามเปิดกว้างทางความคิดออกสู่ความแตกต่างในด้านต่าง ๆ มากขึ้นให้ได้ประโยชน์มากกว่าเดิม..... อ่านต่อได้ที่: </a:t>
            </a:r>
            <a:r>
              <a:rPr lang="en-US" sz="1700" dirty="0">
                <a:latin typeface="TH SarabunPSK" pitchFamily="34" charset="-34"/>
                <a:cs typeface="TH SarabunPSK" pitchFamily="34" charset="-34"/>
                <a:hlinkClick r:id="rId3"/>
              </a:rPr>
              <a:t>https://www.gotoknow.org/posts/386825</a:t>
            </a:r>
            <a:endParaRPr lang="th-TH" sz="17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84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(25)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อีกประการ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ทฤษฎีการพัฒนาเศรษฐกิจ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ของสำนัก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เคนส์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ที่เคยเฟื่องฟู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ไม่ได้ชี้แนวทางในการพัฒนาประเทศให้แก่ประเทศโลกที่ 3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มิหนำซ้ำยังก่อให้เกิดปัญหาความด้อยพัฒนามากขึ้นด้วย โดยเฉพาะปัญหาความสัมพันธ์ด้านเศรษฐกิจระหว่างประเทศ ระหว่างประเทศโลกที่ 3 กับประเทศที่พัฒนาแล้ว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ดังนั้น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ทฤษฎีดังกล่าวจึงถูกวิพากษ์วิจารณ์อย่างรุนแรง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ในด้านความสัมพันธ์ระหว่างประเทศพัฒนาแล้วกับประเทศด้อยพัฒนา โดยเฉพาะปัญหาที่มีมานาน  เช่น ปัญหาการค้าระหว่างประเทศ ปัญหาการเงินระหว่างประเทศ ปัญหาการลงทุนของบรรษัทข้ามชาติ ปัญหาความช่วยเหลือระหว่างประเทศ รวมถึงสถาบันทางเศรษฐกิจระหว่างประเทศต่างๆ  เช่น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IMF, World Bank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ที่โดนมองว่าคอยรักษาแต่ประโยชน์ของประเทศพัฒนาแล้ว และเปิด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โ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อกาสให้ประเทศที่พัฒนาแล้วแสวงหาประโยชน์ต่างๆ จากประเทศโลกที่ 3 และความไม่พอใจเหล่านั้นของประเทศโลกที่ 3 จึงนำไปสู่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การเรียกร้องให้มีการจัดระเบียบเศรษฐกิจโลกเสียใหม่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World Economic Order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ปัญหาที่เกิดขึ้นดังกล่าวนี้ ทำให้เกิดการแสวงหาแนวทางใหม่ๆ ในการอธิบายสภาพการพัฒนาและความสัมพันธ์ด้านเศรษฐกิจระหว่างประเทศ โดยผลที่ตามมาคือ การศึกษาในแนวเศรษฐศาสตร์การเมืองที่ได้รับความสนใจมากขึ้นและมีผลงานทางวิชาการออกมาอย่างรวดเร็ว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สรุป การศึกษาเศรษฐศาสตร์การเมืองยุคใหม่ยังอยู่ในชั้นเริ่มพัฒนา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84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(26)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สรุป การศึกษาเศรษฐศาสตร์การเมืองยุคใหม่ยังอยู่ในชั้นเริ่มพัฒนา กว่าที่การศึกษาแนวนี้จะก่อตัวเป็นวิชาที่มีขอบข่ายและแนวทางการศึกษาที่ชัดเจนเหมือนกับสังคมศาสตร์กระแสหลักสาขาต่างๆ ได้นั้น จำเป็นต้องอาศัยเวลา และสภาพแนวโน้มการพัฒนาในการศึกษาแบบนี้ก็อยู่ในเกณฑ์ที่น่าพอใจมาก โดยเฉพาะอย่างยิงการพัฒนาด้านทฤษฎี และกรอบในการศึกษาได้ดำเนินไปอย่างกว้างขวาง จนเกิดรูปแบบเฉพาะตัวและมีมากพอแก่การศึกษาในระดับหนึ่ง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(27)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ความหมายของเศรษฐศาสตร์การเมือง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แม้การศึกษาเศรษฐ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าสตร์การเมืองจะมีการพัฒนาการมายาวนาน แต่ก็ไม่มีเอกภาพ ทำให้ความหมายของการศึกษาได้เปลี่ยนแปลงไปตามทัศนะของผู้ศึกษา ดังนั้นจึงทำให้ความหมายของเศรษฐศาสตร์การเมืองมีความผิดแผกกันออกไปตามแต่และกลุ่มแต่ละสำนัก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แต่เมื่อพิจารณาแล้ว ความหมายของเศรษฐ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าสตร์การเมืองนั้น จะมีการให้ความหมายอยู่ใน 3 ลักษณะ คือ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1) ลักษณะแรก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เป็นการมองเศรษฐกิจการเมืองใหม่ในแง่ของการศึกษานโยบายของรัฐในด้านเศรษฐกิจ (มองแบบ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นักเศรษฐ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สาสตร์รุ่นเก่าที่ได้รับอิทธิพลแบบคลาส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เน้นที่ว่าเศรษฐศาสตร์การเมืองเป็นเรื่องที่พูดถึงนโยบายสาธารณะในด้านเศรษฐกิจ และเป็นการศึกษาที่เน้นการปฏิบัติในแง่สิ่งที่ควรจะกระทำมากกว่าในแง่ของการพรรณนา ดังนั้นเศรษฐกิจการเมืองจึงเป็นการศึกษาที่อิงอยู่กับปทัสถาน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Normative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หรือ แบบแผนในการปฏิบัติ ไม่ใช่การศึกษาใน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เชิงปฏิ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ฐาน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Positive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หรือวิธีแบบวิทยาศาสตร์ที่มีรากฐานอยู่บนข้อมูลเชิงประจักษ์</a:t>
            </a:r>
          </a:p>
        </p:txBody>
      </p:sp>
    </p:spTree>
    <p:extLst>
      <p:ext uri="{BB962C8B-B14F-4D97-AF65-F5344CB8AC3E}">
        <p14:creationId xmlns:p14="http://schemas.microsoft.com/office/powerpoint/2010/main" val="31121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(1)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วิวัฒนาการในการศึกษาเศรษฐกิจการเมืองจากยุคต้นจนถึงปัจจุบัน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ปัจจุบันเศรษฐศาสตร์การเมืองได้กลับมารับความนิยมอย่างสูงอีกครั้ง จากพัฒนาการของวิชาดังกล่าวได้มีการเปลี่ยนแปลงไปมากมาย โดยเฉพาะด้านความหมาย แนวทางการศึกษา และขอบข่ายด้านทฤษฎีเศรษฐกิจการเมือง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เศรษฐศาสตร์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economy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มาจากภาษา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กรีก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2 คำ คือ </a:t>
            </a:r>
            <a:r>
              <a:rPr lang="en-US" sz="2400" b="1" i="1" dirty="0" err="1">
                <a:latin typeface="TH SarabunPSK" pitchFamily="34" charset="-34"/>
                <a:cs typeface="TH SarabunPSK" pitchFamily="34" charset="-34"/>
              </a:rPr>
              <a:t>Oikos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แปลว่า บ้านเรือน และ </a:t>
            </a:r>
            <a:r>
              <a:rPr lang="en-US" sz="2400" b="1" i="1" dirty="0" err="1">
                <a:latin typeface="TH SarabunPSK" pitchFamily="34" charset="-34"/>
                <a:cs typeface="TH SarabunPSK" pitchFamily="34" charset="-34"/>
              </a:rPr>
              <a:t>Nomos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แปลว่า กฎในชั้นต้น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    ดังนั้น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Economy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จึงหมายถึง  การจัดการปกครองเคหสถานอย่างชาญฉลาดและเป็นธรรมให้เกิดผลดีแก่คนทั้งครอบครัว (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รุส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โซ,1953) จากนั้นความหมายขยายออกไปตามการพัฒนาของชุมชน ครอบครัว-หมู่บ้าน-เมือง-รัฐ ทำให้ความหมายครอบคลุมถึงการจัดการปกครองของรัฐ  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วิวัฒนาการในการศึกษาด้านเศรษฐศาสตร์การเมือง อาจแบ่งกว้างๆ ได้เป็น 4 ยุค คือ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1) ยุคก่อตัวของการศึกษาเศรษฐศาสตร์การเมือง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2) ยุคเฟื่องฟูของการศึกษา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เศรษฐศาสตร์การเมือง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3) ยุคเสื่อมโทรมของ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การศึกษาเศรษฐศาสตร์การเมือง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4) ยุคฟื้นตัวของ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การศึกษาเศรษฐศาสตร์การเมือง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17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1700" b="1" dirty="0" smtClean="0">
                <a:latin typeface="TH SarabunPSK" pitchFamily="34" charset="-34"/>
                <a:cs typeface="TH SarabunPSK" pitchFamily="34" charset="-34"/>
              </a:rPr>
              <a:t>Notice : </a:t>
            </a:r>
            <a:r>
              <a:rPr lang="en-US" sz="17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political </a:t>
            </a:r>
            <a:r>
              <a:rPr lang="en-US" sz="17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economy </a:t>
            </a:r>
            <a:r>
              <a:rPr lang="th-TH" sz="17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เป็นเรื่องของการจัดการปัญหาเศรษฐกิจของรัฐ</a:t>
            </a:r>
          </a:p>
          <a:p>
            <a:pPr marL="0" indent="0">
              <a:buNone/>
            </a:pP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54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(28)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2) ลักษณะที่สอง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</a:t>
            </a:r>
            <a:r>
              <a:rPr lang="th-TH" sz="2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รมองเศรษฐศาสตร์การเมืองในแง่การศึกษาเกี่ยวกับ</a:t>
            </a:r>
            <a:r>
              <a:rPr lang="th-TH" sz="2400" b="1" i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โครงสร้างความสัมพันธ์ในแง่อำนาจที่มีผลกระทบต่อเศรษฐกิจ</a:t>
            </a:r>
            <a:r>
              <a:rPr lang="th-TH" sz="2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ซึ่งมุ่งเน้นชี้ให้เห็นว่าสภาพการดำรงอยู่และการเปลี่ยนแปลงของเศรษฐกิจเกี่ยงข้องโดยตรงกับโครงสร้างของอำนาจในสังคม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โดยเศรษฐศาสตร์</a:t>
            </a:r>
            <a:r>
              <a:rPr lang="th-TH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การเมืองนั้นมุ่งศึกษาปัญหาเศรษฐกิจ โดยนำเอารูปแบบความสัมพันธ์ระหว่างผู้ปกครองและผู้อยู่ใต้การปกครอง (</a:t>
            </a:r>
            <a:r>
              <a:rPr lang="en-US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ruler-subject relation) </a:t>
            </a:r>
            <a:r>
              <a:rPr lang="th-TH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ในสังคมภายในสภาพแวดล้อมทางประวัติศาสตร์มาใช้พิจารณาอย่างเป็นระเบียบแบบแผน และใช้ในการวิเคราะห์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3) </a:t>
            </a: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ลักษณะ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ที่สาม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</a:t>
            </a:r>
            <a:r>
              <a:rPr lang="th-TH" sz="2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รมองเศรษฐศาสตร์การเมืองในแง่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</a:t>
            </a:r>
            <a:r>
              <a:rPr lang="th-TH" sz="2400" b="1" i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ระหว่างกิจกรรมทางเศรษฐกิจกับกิจกรรมทางการเมือง</a:t>
            </a:r>
            <a:r>
              <a:rPr lang="th-TH" sz="2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โดยนำเอาปัจจัยเศรษฐกิจใช้อธิบายปรากฏการณ์ทางการเมือง หรือใช้ปัจจัยทางการเมืองอธิบายปรากฏการณ์ทางเศรษฐกิจ หรือด้วยกันทั้งหมด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เป็น</a:t>
            </a:r>
            <a:r>
              <a:rPr lang="th-TH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สาขาวิชาที่มุ่งเน้นสนใจเกี่ยวกับความสัมพันธ์ต่อกันระหว่างเศรษฐกิจกับการเมือง ไม่ว่าจะในแง่การเมืองกำหนดเศรษฐกิจ หรือเศรษฐกิจกำหนดการเมือง การให้ความสำคัญแก่ปัจจัยด้านใดมากกว่า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นั้นขึ้นอยู่</a:t>
            </a:r>
            <a:r>
              <a:rPr lang="th-TH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กับประเด็นที่ศึกษา และข้อเท็จจริงของแต่ละ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 (เลือกอันใดอันหนึ่งหรือทั้งสองอันก็ได้)</a:t>
            </a:r>
            <a:endParaRPr lang="th-TH" sz="2400" b="1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b="1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60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(29)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จากความหมายของทั้ง 3 ลักษณะนั้นไม่มีอะไรขัดแย้งกัน แต่ความต่างเกิดจากการเน้นหนักในจุดใดจุดหนึ่งเท่านั้น (นโยบายเศรษฐกิจ/โครงสร้างอำนาจทางการเมือง/กิจกรรมทางการเมือง)หรือมองแคบหรือกว้างเท่านั้น เช่น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นโยบาย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เศรษฐกิจ และ โครงสร้าง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อำนาจทาง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การเมือง เป็นการเน้นจุดใดจุดหนึ่งเป็นความหมายอย่างแคบ แต่ ความหมายลักษณะที่ 3 กิจกรรม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ทางการเมือง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เป็นความ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หม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ทายอย่างกว้างและครอบคลุมทั้ง ความหมายลักษณะที่ 1 และ 2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สรุปจากความหมายทั้ง 3 สามารถให้ความหมายของเศรษฐศาสตร์การเมืองอย่างกว้างๆ ได้ว่า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“เศรษฐศาสตร์การเมือง คือ การศึกษาความสัมพันธ์ต่อกันระหว่างการเมืองกับเศรษฐกิจ ในฐานะที่เป็นกิจกรรมส่วนหนึ่งของสังคม ทั้งนี้ไม่ว่าจะเป็นการศึกษาถึงอิทธิพลของปัจจัยทางการเมืองที่มีต่อเศรษฐกิจ หรือผลกระทบของปัจจัยเศรษฐกิจที่มีต่อการเมือง หรืออิทธิพลทั้งสองด้านที่มีต่อเศรษฐกิจและการเมือง หรือด้านใดด้านหนึ่ง นอกจากนี้ยังครอบคลุมถึงผลกระทบของเศรษฐกิจและการเมืองที่มีต่อสังคม และในบางกรณีปัจจัยทางสังคมก็อาจจะถูกนำมาร่วมพิจารณาด้วย”</a:t>
            </a:r>
          </a:p>
          <a:p>
            <a:pPr marL="0" indent="0">
              <a:buNone/>
            </a:pPr>
            <a:endParaRPr lang="en-US" sz="16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16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Notice : </a:t>
            </a:r>
            <a:r>
              <a:rPr lang="th-TH" sz="16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การศึกษาเศรษฐศาสตร์การเมืองในความหมายนี้ เป็นประเด็นการศึกษา</a:t>
            </a:r>
            <a:r>
              <a:rPr lang="th-TH" sz="1600" b="1" i="1" u="sng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แบบสห</a:t>
            </a:r>
            <a:r>
              <a:rPr lang="th-TH" sz="16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วิทยาการ </a:t>
            </a:r>
            <a:r>
              <a:rPr lang="th-TH" sz="16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Interdisciplinary Matrix</a:t>
            </a:r>
            <a:r>
              <a:rPr lang="th-TH" sz="16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ไม่ใช่วิชาใดวิชาหนึ่งโดยเฉพาะ </a:t>
            </a:r>
          </a:p>
          <a:p>
            <a:pPr marL="0" indent="0">
              <a:buNone/>
            </a:pPr>
            <a:endParaRPr lang="th-TH" sz="2400" b="1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614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(30)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ขอบเขตการศึกษาเศรษฐศาสตร์การเมือง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  ในปัจจุบันการศึกษาเศรษฐศาสตร์การเมือง โดยคำนึงถึงลักษณะอุดมการณ์ทางเศรษฐกิจการเมืองและสำนักทางวิชาการที่สนใจการศึกษาในแบบนี้ เราสามารถแบ่ง ออกเป็น 3 แนวทางใหญ่ๆ คือ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1) </a:t>
            </a:r>
            <a:r>
              <a:rPr lang="th-TH" sz="2400" b="1" i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แนวทางนี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400" b="1" i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Neo-Marxist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2) แนวตัดสินใจเลือกของส่วนรวม (</a:t>
            </a:r>
            <a:r>
              <a:rPr lang="en-US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P</a:t>
            </a:r>
            <a:r>
              <a:rPr lang="en-US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ublic </a:t>
            </a:r>
            <a:r>
              <a:rPr lang="en-US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hoice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3) และแนวทางสถาบัน (</a:t>
            </a:r>
            <a:r>
              <a:rPr lang="en-US" sz="2400" b="1" i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Institutionalist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ทั้ง 3 แนวทางนี้มีการรวมตัวกันค่อนข้างชัดเจน และมีผลงานออกมาอย่างต่อเนื่อง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6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(31)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1) </a:t>
            </a:r>
            <a:r>
              <a:rPr lang="th-TH" sz="2400" b="1" i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แนวทางนี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400" b="1" i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Neo-Marxist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แนวทางนี้ยึดประเพณีการศึกษาแบบมาร์ก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เน้นวิพากษ์ระบบการผลิตแบบทุนนิยม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โดยอาศัย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แนวการวิเคราะห์การสะสมทุนแบบทุนนิยม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Capitalist</a:t>
            </a:r>
            <a:r>
              <a:rPr lang="en-US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accumutation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การต่อสู้ระหว่างชนชั้น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Class conflict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แต่ได้ขยายขอบเขตการศึกษาออกไปกว้างขวางกว่าการศึกษาแนวมาร์ก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เดิม โดยการรับเอา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แนวความคิดทางสังคมศาสตร์ด้านอื่นๆ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ที่ไม่ขัดแย้งกับความคิดแบบมาร์กซิ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สต์มา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ใช้ และนำเอาประเด็นใหม่ ๆ มาศึกษา รวมทั้งพยายามพัฒนากรอบทฤษฎีมาร์ก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ให้มีระเบียบแบบแผนมากขึ้น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คำว่า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Neo-Marxist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หมายถึง กระแสความคิดต่างๆ ในแนวมาร์ก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ในศตวรรษที่ 20 จากความคิดของ </a:t>
            </a:r>
            <a:r>
              <a:rPr lang="en-US" sz="2400" b="1" i="1" dirty="0" err="1" smtClean="0">
                <a:latin typeface="TH SarabunPSK" pitchFamily="34" charset="-34"/>
                <a:cs typeface="TH SarabunPSK" pitchFamily="34" charset="-34"/>
              </a:rPr>
              <a:t>Lucacs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และนักวิชาการของ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แฟร้งค์เฟลิต์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สคูล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Frankfurt School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ซึ่งแนวคิดนี้ต่างจากแนวคิดมาร์ก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เดิม คือ ที่เน้นหนักในเรื่องลัทธิวัตถุนิยมประวัติศาสตร์ ในฐานะส่วนสำคัญในการวิเคราะห์สังคม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แนวคิด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นี้ เน้นปรัชญ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า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มากขึ้น และนำเอาแนวคิดของนักคิดอื่นๆ มาใช้ด้วย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ทำให้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Neo-Marxist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แตกต่างจาก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Marxist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ยุคเดิมเป็นอย่างมาก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66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(32)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แนวคิดนี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ในอเมริกาได้พัฒนาขึ้นมาจาก คน 4 กลุ่ม คือ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1) สำนัก </a:t>
            </a:r>
            <a:r>
              <a:rPr lang="en-US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Monthly Review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กลุ่มนี้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พยายามพัฒนาทฤษฎีมาร์ก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ที่เป็นอิสระจากความคิดของพรรคคอมมิวนิสต์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เช่น พัฒนาแนวคิดเรื่องส่วนเกินที่เพิ่มขึ้นมาใช้ในการวิเคราะห์ปัญหาการพัฒนาและจักรวรรดินิยม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2) นักประวัติสาสตร์แนวมาร์ก</a:t>
            </a:r>
            <a:r>
              <a:rPr lang="th-TH" sz="2400" b="1" i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กลุ่มนี้เน้นหนักเฉพาะสังคมอเมริกา แนวความคิดต่างๆ พัฒนาโดยนักประวัติสาสตร์แนวมาร์ก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ของมหาวิทยาลัยวิสคอนซิน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แนวนี้โจมตีความคิดแบบเสรีนิยมแบบอเมริกาว่าเป็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อุดมการณ์ของพวกชนชั้นปกครองที่ใช้ป้องกันไม่ให้เกิดการลุกขึ้นต่อสู้ของประชาชนในประเทศ ขณะเดียวกันก็ครอบงำต่างประเทศ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3) ผู้ที่ได้รับอิทธิพลจาก </a:t>
            </a:r>
            <a:r>
              <a:rPr lang="en-US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Frankfurt </a:t>
            </a:r>
            <a:r>
              <a:rPr lang="en-US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School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และความคิดมาร์ก</a:t>
            </a:r>
            <a:r>
              <a:rPr lang="th-TH" sz="2400" b="1" i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แนวเฮ</a:t>
            </a:r>
            <a:r>
              <a:rPr lang="th-TH" sz="2400" b="1" i="1" dirty="0" err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เกล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แนวนี้มุ่ง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พัฒน</a:t>
            </a:r>
            <a:endParaRPr lang="th-TH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ทฤษฎีเชิงวิพากษ์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โดยเน้นประเด็นเกี่ยวกับ จิตวิเคราะห์ บทบาท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ของู้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หญิง และปรัชญา และนำแนวคิดแบบมาร์กซิ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สต์มา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ใช้ศึกษาสภาพทางจิตของบุคคล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4) ผู้ได้รับอิทธิพลจากความคิดโครงสร้างนิยมของฝรั่งเศส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กลุ่มนี้ต้องการฟื้นฟูความคิดวัตถุนิยมประวัติศาสตร์ขึ้นมา เน้นเรื่องเงื่อนไขที่ทำให้ระบบทุนนิยมสืบเชื้อสายต่อไปได้ และมีบทบาทมากในการศึกษาเกี่ยวกับรัฐ โครงสร้างชนชั้น กระบวนการกรรมกร เศรษฐศาสตร์การเมืองของธนาคาร</a:t>
            </a:r>
            <a:endParaRPr lang="en-US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แนวคิด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นี้ยังจำกัดอยู่ในแวดวงวิชาการและแยกตัวจากพรรคคอมมิวนิสต์ (แบบโซ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เวียต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และลักษณะการพัฒนา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แบบอเมริกานี้ก็มีอยู่ในยุโรปด้วยเช่นกัน</a:t>
            </a: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915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(33)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สำหรับขอบข่ายและวิธีการศึกษาเศรษฐศาสตร์การเมือง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แนวนี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นี้ สามารถสรุปตามแนวทางได้ 3 แนวทาง ดังนี้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1)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เน้นสนใจความสัมพันธ์ทางสังคมระหว่างบุคคลทั้งหลาย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และใช้การศึกษา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สาเหตุที่แท้จริงในทางประวัติศาสตร์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ตัวแปรที่ใช้อธิบายสาเหตุต่างๆ นั้นจะมองที่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ตัวมนุษย์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ไม่ใช่ตัวแปรที่เป็นนามธรรม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โดยความสัมพันธ์ในที่นี้ คือ ความสัมพันธ์ระหว่าง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บุคคลและชนชั้น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ในฐานะที่เป็นการศึกษาด้านสังคมศาสตร์ โดยวิธีการศึกษาจะใช้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เหตุผลและหลักฐานในทางประวัติสาสตร์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เป็นเครื่องมือในการยกทฤษฎีพิสูจน์และใช้อธิบายปรากฏการณ์ที่เกิดขึ้น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2)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พยายามศึกษาทำความเข้าใจสังคมทั้งการพัฒนาของสังคมในแง่ที่เป็นหน่วยรวม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โดยมุ่งศึกษา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ความสัมพันธ์ระหว่างส่วนประกอบต่างๆ ของสังคม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ในด้านความสัมพันธ์ทางการผลิต ความสัมพันธ์ด้านการเมือง และไม่แยกตัวเองออกจากสังคมสาสตร์อื่นๆ</a:t>
            </a: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3)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เป็นการศึกษาเชิงวิพากษ์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Critical Science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ซึ่งมองถึง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วิธีการผลิตแบบทุนนิยม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รวมทั้งทรัพย์สินส่วนบุคคล แรงงาน กำไร และอื่นๆ ในแง่ที่เป็น</a:t>
            </a:r>
            <a:r>
              <a:rPr lang="th-TH" sz="24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ปรากฏการณ์ทางสังคม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โดยศึกษาถึงสภาพความขัดแย้งระหว่างกลุ่มต่างๆ ที่มีลักษณะตรงกันข้าม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เช่น ระหว่างทุนกับแรงงาน คนรวยคนจน อภิสิทธิ์ชนกับผู้ไร้อภิสิทธิ์ และผู้ปกครองกับผู้ใต้ปกครอง</a:t>
            </a: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02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(34)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2) แนวการศึกษาแบบการตัดสินใจเลือกของส่วนรวม (</a:t>
            </a:r>
            <a:r>
              <a:rPr lang="en-US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Public Choice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การศึกษาแบบแนวนี้เกิดขึ้นจากความพยายามที่จะนำเอาทฤษฎีและปรัชญาการศึกษาของเศรษฐศาสตร์กระแสหลัก (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Main-stream Economy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โดยเฉพาะอย่างยิ่ง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เศรษฐศาสตร์นี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มาปรับใช้กับการศึกษาการเมือง โดยเน้นหนักกระบวนการตัดสินใจทางการเมือง หรือการตัดสินใจเลือกของรัฐบาล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แนวคิดของ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เศรษฐ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าสตร์นี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 smtClean="0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ที่นำมาใช้นี้ 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การถือเอาปัจเจกบุคคลเป็นแกนในการอธิบายพฤติกรรมทางการเมืองของมนุษย์ โดยเชื่อว่ามนุษย์มีเหตุผลและใช้เหตุผลในการเลือกระทำสิ่งต่างๆ เพื่อให้ได้รับอรรถประโยชน์สูงสุด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วิธีการมองปัญหาแบบนี้ได้ถูกนำมาอธิบายการตัดสินใจเลือกในทางการเมืองของคนส่วนใหญ่ เช่น การออกเสียงเลือกตั้ง รวมทั้งการตัดสินใจเลือกของรัฐบาลในการกำหนดนโยบายต่างๆ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นอกจากนี้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ยัง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ใช้อธิบายพฤติกรรมการเลือกของสถาบันทางการเมือง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อื่น ๆ เช่น ระบบราชการ, รัฐสภา, พรรคการเมือง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ฯลฯ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ด้วยเหตุนี้ แนวการศึกษาแบบนี้จึง เน้นศึกษาการตัดสินใจเลือกของส่วนรวม ทั้งนี้เนื่องมาจากการนำเอาระเบียบวิธีศึกษาและหลักการของเศรษฐศาสตร์กระแสหลักมาใช้กับกระบวนการทางการเมืองนั่นเอง</a:t>
            </a: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872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(35)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791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แนวการศึกษาแบบการตัดสินใจเลือกของส่วนรวม (</a:t>
            </a:r>
            <a:r>
              <a:rPr lang="en-US" sz="2200" b="1" i="1" dirty="0" smtClean="0">
                <a:latin typeface="TH SarabunPSK" pitchFamily="34" charset="-34"/>
                <a:cs typeface="TH SarabunPSK" pitchFamily="34" charset="-34"/>
              </a:rPr>
              <a:t>Public Choice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) นี้เกิดขึ้นจากการพัฒนาการทางด้านเศรษฐศาสตร์ 4 ประการ คือ </a:t>
            </a:r>
          </a:p>
          <a:p>
            <a:pPr marL="0" indent="0">
              <a:buNone/>
            </a:pPr>
            <a:r>
              <a:rPr lang="th-TH" sz="22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1) การที่นักเศรษฐศาสตร์หันมาสนใจศึกษาด้านสวัสดิการมากขึ้น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ทั้งนี้เริ่มจากงานของ 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Bergson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ในปี 1983 และงานของ 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Arrow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ในปี 1951 งานเหล่านี้มุ่งศึกษาการตัดสินใจเลือกของสังคม โดย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พิจารณาจากการเลือกของปัจเจกชนที่รวมกันแล้วจะก่อให้เกิดผลดีสูงสุดต่อสวัสดิการของสังคม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Maximization of Social welfare function)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จากจุดนี้ นักเศรษฐศาสตร์กลุ่มนี้ก็หันมาสนใจศึกษากระบวนการทางการเมือง โดยเฉพาะอย่างยิ่งการเลือกตั้งซึ่งสะท้อนการตัดสินใจของปัจเจกชนในสังคม</a:t>
            </a:r>
            <a:r>
              <a:rPr lang="th-TH" sz="22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</a:p>
          <a:p>
            <a:pPr marL="0" indent="0">
              <a:buNone/>
            </a:pP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2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2) ความล้มเหลวของกลไกตลาดในการแก้ไขวิกฤตการทางเศรษฐกิจในช่วงทศวรรษที่ 1930 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ทำให้นักเศรษฐศาสตร์จำนวนหนึ่ง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หันมาศึกษากลไกทางการเมือง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ซึ่งมีผลต่อการแบ่งสรรทรัพยากรในสังคม โดยพยายาม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นำเอาแนวความคิดทางเศรษฐศาสตร์มาใช้อธิบาย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เช่น พยายามอธิบายกระบวนการทางการทางการเมืองว่าเหมือนกระบวนการซื้อขายแลกเปลี่ยนในระบบ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ตลาด</a:t>
            </a:r>
          </a:p>
          <a:p>
            <a:pPr marL="0" indent="0">
              <a:buNone/>
            </a:pP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2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3) อิทธิพล</a:t>
            </a:r>
            <a:r>
              <a:rPr lang="th-TH" sz="22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จากงานทฤษฎีการคลังรัฐบาลในภาคพื้นทวีปยุโรป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เช่น งานของ </a:t>
            </a:r>
            <a:r>
              <a:rPr lang="en-US" sz="2200" b="1" i="1" dirty="0" err="1">
                <a:latin typeface="TH SarabunPSK" pitchFamily="34" charset="-34"/>
                <a:cs typeface="TH SarabunPSK" pitchFamily="34" charset="-34"/>
              </a:rPr>
              <a:t>Lindahl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เกี่ยวกับ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ทฤษฎีสินค้าและบริการของรัฐ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Public good theory)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และงานของ </a:t>
            </a:r>
            <a:r>
              <a:rPr lang="en-US" sz="2200" b="1" i="1" dirty="0" err="1">
                <a:latin typeface="TH SarabunPSK" pitchFamily="34" charset="-34"/>
                <a:cs typeface="TH SarabunPSK" pitchFamily="34" charset="-34"/>
              </a:rPr>
              <a:t>Wicksell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เกี่ยวกับ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การตัดสินใจเลือกของคนส่วนใหญ่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ซึ่งมี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ส่วนสำคัญในการหล่อหลอมความคิดแบบการเลือกของส่วนรวม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ขึ้น</a:t>
            </a:r>
          </a:p>
          <a:p>
            <a:pPr marL="0" indent="0">
              <a:buNone/>
            </a:pP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2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4) </a:t>
            </a:r>
            <a:r>
              <a:rPr lang="th-TH" sz="22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ารเกิดแนวทางการศึกษาแบบการตัดสินใจเลือกของส่วนรวมเป็นปฏิกิริยาของนักเศรษฐศาสตร์ทีมีต่อการแทรกแซงของรัฐบาลในด้านเศรษฐกิจ </a:t>
            </a:r>
            <a:r>
              <a:rPr lang="th-TH" sz="22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นัก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เศรษฐศาสตร์เหล่านี้เช่น 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Buchanan, </a:t>
            </a:r>
            <a:r>
              <a:rPr lang="en-US" sz="2200" b="1" i="1" dirty="0" err="1">
                <a:latin typeface="TH SarabunPSK" pitchFamily="34" charset="-34"/>
                <a:cs typeface="TH SarabunPSK" pitchFamily="34" charset="-34"/>
              </a:rPr>
              <a:t>Tullock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2200" b="1" i="1" dirty="0">
                <a:latin typeface="TH SarabunPSK" pitchFamily="34" charset="-34"/>
                <a:cs typeface="TH SarabunPSK" pitchFamily="34" charset="-34"/>
              </a:rPr>
              <a:t>Friedman 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พยายามใช้วิธีการและแนวความคิด</a:t>
            </a:r>
            <a:r>
              <a:rPr lang="th-TH" sz="22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แบบนีโอลคลาสสิค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มาอธิบายพฤติกรรมของรัฐบาล เพื่อชี้ให้เห็นถึงความล้มเหลวของกระบวนการทางการเมือง และความไร้ประสิทธิภาพของรัฐบาลในการเข้าแทรกแซง</a:t>
            </a:r>
            <a:r>
              <a:rPr lang="th-TH" sz="22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เศรษฐกิจ</a:t>
            </a:r>
            <a:endParaRPr lang="en-US" sz="22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23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(36)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แนวทาง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ศึกษาแบบนี้มักจะแพร่หลายอยู่ในหมู่นักเศรษฐศาสตร์ ซึ่งถือว่า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วิธีการและกรอบความคิดของสาขาเศรษฐศาสตร์เหนือกว่าสังคมศาสตร์สาขาอื่น และสามารถใช้อธิบายพฤติกรรมทางสังคมได้ทุกประเภท </a:t>
            </a:r>
            <a:endParaRPr lang="th-TH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อย่างไร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ก็ดี แนวความคิดนี้มักจะ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ไม่ได้รับการยอมรับจากสังคมศาสตร์ส่วนใหญ่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มีแต่นักรัฐศาสตร์ อย่างเช่น </a:t>
            </a:r>
            <a:r>
              <a:rPr lang="en-US" sz="2400" b="1" i="1" dirty="0" err="1">
                <a:latin typeface="TH SarabunPSK" pitchFamily="34" charset="-34"/>
                <a:cs typeface="TH SarabunPSK" pitchFamily="34" charset="-34"/>
              </a:rPr>
              <a:t>Rikker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Alt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หรือนักสังคมวิทยา เช่น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Coleman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ที่สนับสนุนแนวการศึกษาแบบนี้อย่างจริงจัง ในสหรัฐฯ นักวิชาการที่สนับสนุนการศึกษาดังกล่าวได้รวมตัวกันเป็นสมาคมชื่อว่า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Public Choice Society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โดยมีศูนย์กลางสำคัญอยู่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Virginia Polytechnic Institute and 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State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University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ผลงานด้านนี้ได้ตีพิมพ์ในวารสาร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Public Choice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และวารสารอื่น ๆ อย่างต่อเนื่อง</a:t>
            </a:r>
            <a:endParaRPr lang="en-US" sz="24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อย่างไร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ก็ตาม ถึงแม้ว่านักวิชาการกลุ่มนี้จะเรียกงานเขียนตามแนวการศึกษาแบบการเลือกของส่วนรวมว่าเป็นงานเชิง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เศรษฐศาสตร์การเมือง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ก็ตาม แต่ในความเป็นจริง งานส่วนใหญ่ของนักวิชาการเหล่านี้ไม่ใช้งานเชิง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เศรษฐศาสตร์การเมือง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ในแง่ของการศึกษาความสัมพันธ์ระหว่างเศรษฐกิจกับการเมือง หากเป็นเพียงการนำเอาวิธีการและกรอบความคิดของ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เศรษฐศาสตร์นี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มาใช้อธิบายและศึกษากระบวนการและสถาบันทางการเมืองบางอย่าง เช่น การเลือกตั้ง พรรคการเมือง กลุ่มผลประโยชน์ เท่านั้น 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หลังจาก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ปี 1970 เป็นต้นมานี้เอง นักวิชาการที่ยึดถือแนวการศึกษาแบบนี้จึงเริ่มหันมาในใจศึกษาถึงความสัมพันธ์ระหว่างการเมืองกับเศรษฐกิจมากขึ้น ประเด็นที่ศึกษากันมาก็คือ ความสัมพันธ์ระหว่างการเลือกตั้งกับเศรษฐกิจหรือความสัมพันธ์ระหว่างการเลือกตั้งและมติมหาชนกับนโยบายเศรษฐกิจของรัฐ และในช่วงต่อมาก็พยายามหันมาศึกษาประเด็นอื่น ๆ มากขึ้น แต่งานส่วนใหญ่มักจะวนเวียนนอยู่กับปัญหา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เศรษฐศาสตร์การเมือง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ของประเทศทุนนิยมประชาธิปไตยมากกว่าเรื่องอื่น</a:t>
            </a:r>
            <a:endParaRPr lang="th-TH" sz="2400" b="1" i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670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(37)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แนวการศึกษาแบนี้มีลักษณะสำคัญอยู่ 2 ประการ กล่าวคือ 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ประการ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แรก แนวการศึกษานี้มองว่าพฤติกรรมการแข่งขันในระบบตลาดสามารถนำมาใช้อธิบายพฤติกรรมมนุษย์ได้ ทั้งนี้ในระบบเศรษฐกิจและระบบการเมือง การแข่งขันและการแลกเปลี่ยนผลประโยชน์เป็นพฤติกรรมที่เกิดขึ้นในทุกด้านของสังคม แนวการศึกษาแบนี้มีลักษณะจิตพิสัย (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Subjective)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และเน้นศึกษาปัจเจกชน (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Individualistic)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เป็นหลัก การศึกษาแนวนี้ใช้ปัจจัยด้านจิตวิทยาง่าย ๆ เป็นตัวอธิบายพฤติกรรมของมนุษย์ โดยมองว่ามนุษย์มีเหตุผลและจะตัดสินใจเลือกแสดงพฤติกรรมโดยมุ่งแสวงหาอรรถประโยชน์สูงสุดให้ตนเองเสมอ 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ประการที่สอง ถือเอา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คนแต่ละคนเป็นหน่วยในการศึกษาและสร้างทฤษฎี โดยไม่ให้ความสนใจกับโครงสร้างหรือสถาบันทางสังคมในแง่ที่จะมีอิทธิพลต่อมนุษย์ การศึกษาแบบนี้มองพฤติกรรมของกลุ่มคนหรือมวลชนว่าเท่ากับพฤติกรรมของคนในกลุ่มนั้น ๆ แต่ละคนมารวมกันเท่านั้นเอง ความสัมพันธ์ต่อกัน โครงสร้างและระเบียบกฎเกณฑ์ของกลุ่มคนหาได้มีบทบาทสำคัญต่อพฤติกรรมของคนแต่อย่างใด </a:t>
            </a:r>
            <a:endParaRPr lang="th-TH" sz="2400" b="1" i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60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(2)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1) ยุคก่อตัวของการศึกษาเศรษฐศาสตร์การเมือง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- ยุคนี้สนใจเศรษฐศาสตร์การเมืองในแง่ที่เป็น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หลักปฏิบัติและแนวนโยบายด้านเศรษฐกิจที่รัฐควรส่งเสริมหรือยึดปฏิบัติ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- ยุคนี้ ระบบทุนนิยมเริ่มพัฒนา โดยยังอยู่ในขั้นที่เรียกว่า ทุนนิยมด้านพานิช 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Commercial Capitalism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และขณะเดียวกันรัฐเริ่มมีความเป็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ปึกแผ่นมากขึ้น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- ความสัมพันธ์ระหว่างระบบทุนนิยมกับรัฐจึงมีรูปแบบที่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รัฐให้การปกป้องและช่วยเหลือนายทุน เพื่อรักษาผลประโยชน์ต่างๆ และสร้างความเข้มแข็งให้กับรัฐ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- รัฐมีบทบาทควบคุมเศรษฐกิจโดยตรง โดยมีวัตถุประสงค์ที่จะเสริมสร้างความมั่งคั่งและแสนยานุภาพให้แก่รัฐ จึงทำให้มีการหาทางพัฒนาหลักปฏิบัติและเสนอแนะแนวนโยบายเศรษฐกิจให้แก่รัฐ โดยหลักและข้อเสนอแนะด้านนโยบายนั้น ได้แก่ แนวคิดทางเศรษฐศาสตร์การเมืองที่เรียกว่า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พานิชนิยม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Mercantilism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ซึ่งมีอิทธิพลในยุโรปอย่างมาก ในศตวรรษที่ 16 -17 (200 ปี)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-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พานิชนิยม (</a:t>
            </a:r>
            <a:r>
              <a:rPr lang="en-US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Mercantilism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เกิดขึ้นจากสภาพแวดล้อมทางการเมืองละเศรษฐกิจระหว่างประเทศที่มีการแข่งขันระหว่างรัฐอย่างรุนแรง เช่น มีการแย่งชิงอาณานิคม โดยมหาอำนาจ เช่น สเปน อังกฤษ ฝรั่งเศส และการค้าระหว่างประเทศ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77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(38)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3) แนวทางศึกษาเชิงสถาบัน (</a:t>
            </a:r>
            <a:r>
              <a:rPr lang="en-US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Institutional Approach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การศึกษาแนวนี้มีลักษณะเป็น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การศึกษา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เชิงสห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วิทยา(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Interdisciplinary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ซึ่งมุ่งสำรวจถึงความสัมพันธ์ด้านต่าง ๆ ระหว่างอำนาจทางการเมือง ความมั่งคั่ง และค่านิยมทางวัฒนธรรม รวมทั้งพัฒนาการของเทคโนโลยี, สถาบัน, อุดมการณ์, พฤติกรรมทางเศรษฐกิจ, กลุ่ม และการขัดแย้งด้านอำนาจที่มีผลต่อกันและกัน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pPr marL="0" indent="0">
              <a:buNone/>
            </a:pPr>
            <a:r>
              <a:rPr lang="th-TH" sz="2400" dirty="0" smtClean="0"/>
              <a:t> 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การศึกษา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แนว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นี้ มอง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เศรษฐกิจการเมืองจากทัศนะทางประวัติศาสตร์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โดยเห็นว่าการเปลี่ยนแปลงในแต่ละด้านจะมีผลกระทบต่อกันและกัน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เช่น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การเปลี่ยนแปลงโครงสร้างอำนาจของสถาบันต่าง ๆ ในทางการเมืองอาจะมีผลต่อการเปลี่ยนแปลงโครงสร้างทางเศรษฐกิจและชนชั้นในสังคม 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ดังนั้น ในการ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เน้นอธิบายเศรษฐศาสตร์การเมืองในแง่วิวัฒนาการนี้เอง ทำให้การศึกษาแนวนี้ไม่ยอมรับทฤษฎีหรือหลักเกณฑ์ทั่วไปที่อ้างว่าสามารถอธิบายได้ทุกสถานที่ และเวลา (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Universal Generalization)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ทฤษฎีหรือหลักเกณฑ์ทั้งหลายนั้นแยกไม่ออกจากเงื่อนไขทางประวัติศาสตร์ อาจจะใช้อธิบายได้ในช่วงเวลาใดเวลาหนึ่ง หรือสถานที่ใดสถานที่หนึ่งเท่านั้น แต่ไม่มีทฤษฎีหรือหลักเกณฑ์ทั่วไปใดที่ถูกตลอดกาล</a:t>
            </a:r>
            <a:endParaRPr lang="th-TH" sz="2400" b="1" i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i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37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(39)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แนว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การศึกษาเชิงสถาบันนั้น อาจจะกล่าวโดยทั่วไปได้ว่าเป็นความคิดที่พัฒนาขึ้นโดยนักเศรษฐศาสตร์สำนักสถาบันนิยม ถึงแม้นักเศรษฐศาสตร์ในกลุ่มนี้จะมีความคิดแตกต่างกันไปไม่มากก็น้อย แต่ทั้งหมดก็ยอมรับกรอบความคิดและวิธีของ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Veblen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ซึ่งมุ่งวิพากษ์วิจารณ์วิธีการศึกษาของเศรษฐศาสตร์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สำนักนี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ดัง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นัก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เศรษฐศาสตร์สำนักสถาบันนิยมสหรัฐอเมริกามีการรวมตัวกันเป็นสมาคม ชื่อว่า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Association of Evolutionary Economics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และเผยแพร่ความคิดผ่านวารสาร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Journal of Economic Issues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อย่างไรก็ตาม ถ้ามองในมุมกว้าง การศึกษาแนวสถาบันนี้เป็นแนวการศึกษาที่ครอบคลุมถึงความคิดและวิธีการศึกษาของนักเศรษฐศาสตร์ที่ไม่ยอมรับวิธีการศึกษาของเศรษฐศาสตร์กระแสหลัก และมุ่งศึกษาปัญหาเศรษฐกิจการเมือง โดยนำเอาปัจจัยทางการเมืองและสังคมเข้ามาร่วมพิจารณาด้วย การศึกษาในลักษณะนี้บางทีก็เรียกกันว่า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Unorthodox Economics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ซึ่งอาจจะเห็นได้ในงานของนักเศรษฐศาสตร์ เช่น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Galbraith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2400" b="1" i="1" dirty="0">
                <a:latin typeface="TH SarabunPSK" pitchFamily="34" charset="-34"/>
                <a:cs typeface="TH SarabunPSK" pitchFamily="34" charset="-34"/>
              </a:rPr>
              <a:t>Myrdal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เป็นต้น</a:t>
            </a:r>
            <a:endParaRPr lang="en-US" sz="24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i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2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(40)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400" dirty="0" smtClean="0"/>
              <a:t> 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การศึกษา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แนวนี้จะมีข้อสมมติฐานร่วมกัน 6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ประการ</a:t>
            </a:r>
            <a:endParaRPr lang="en-US" sz="24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ประการ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แรก การศึกษาแบบนี้ถือ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เศรษฐกิจ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นั้นเป็นส่วนหนึ่งของระบบสังคมและวัฒนธรรม เศรษฐกิจเป็นผลมาจากสังคม ขณะเดียวกันเศรษฐกิจก็มีอิทธิพลต่อวัฒนธรรมและสังคม ดังนั้น การศึกษาเข้าใจเรื่องเศรษฐกิจได้ จะต้องเป็นการศึกษาข้ามสาขาวิชา</a:t>
            </a:r>
            <a:endParaRPr lang="en-US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ประการ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ที่สอง การศึกษาแบบนี้เห็น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ว่า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สถาบัน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ต่าง ๆ มีบทบาทสำคัญในวิถีชีวิตด้านเศรษฐกิจอย่างมาก สถาบันใหญ่ ๆ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เช่น บรรษัทขนาดใหญ่ ๆ เช่น บรรษัทขนาดใหญ่ </a:t>
            </a:r>
            <a:r>
              <a:rPr lang="th-TH" sz="2400" b="1" i="1" dirty="0" err="1">
                <a:latin typeface="TH SarabunPSK" pitchFamily="34" charset="-34"/>
                <a:cs typeface="TH SarabunPSK" pitchFamily="34" charset="-34"/>
              </a:rPr>
              <a:t>หรือทรัสต์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มีอิทธิพลครอบงำกิจกรรมของมนุษย์อย่างเห็นได้ชัด ขณะที่ผู้บริโภคทั้งหลายมีอิทธิพลเพียงเล็กน้อยเท่านั้น</a:t>
            </a:r>
            <a:endParaRPr lang="en-US" sz="24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ประการ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ที่สาม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อำนาจ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และการ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ขัดแย้ง เป็นส่วนสำคัญในระบบเศรษฐกิจและสังคม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ดังนั้น นักวิชาการที่ยึดแนวการศึกษาแบบนี้จึงมักจะให้ความสำคัญแก่เรื่องการกระจายรายได้ ซึ่งมีผลต่ออำนาจและความขัดแย้งภายในสังคม</a:t>
            </a:r>
            <a:endParaRPr lang="en-US" sz="24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ประการ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ที่สี่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การพัฒนาเศรษฐกิจเป็นกระบวนการวิวัฒนาการ การพัฒนาเป็นเรื่องการเปลี่ยนแปลงที่กินเวลา และค่อยเป็นค่อยไป โดยอาศัยการเปลี่ยนแปลงด้านความรู้และด้านเทคโนโลยีเป็นส่วนผลักดันที่สำคัญ</a:t>
            </a:r>
            <a:endParaRPr lang="en-US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ประการ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ที่ห้า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ปัญหาต่าง ๆ ของประเทศกำลังพัฒนา และภูมิลำเนาต่าง ๆ ในประเทศพัฒนาแล้วที่ตกอยู่ในสภาพเสียเปรียบ เป็นเรื่องที่ต้องวิเคราะห์ศึกษากันอย่างลึกซึ้ง และเกี่ยวข้องกับการต่อสู้ทางการเมือง</a:t>
            </a:r>
            <a:endParaRPr lang="en-US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 ประการที่หก 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ความเกี่ยวข้องของประเด็นที่ศึกษา ถือว่ามีความสำคัญมากกว่าความเที่ยงตรงในแง่วิธีการศึกษา วิจัย ดังนั้น การศึกษาแนวนี้จึง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พยายามศึกษาปัญหาสำคัญด้านต่าง ๆ ถึงแม้ว่าการศึกษาดังกล่าวจะอยู่นอกเหนือขอบเขตการศึกษาวิเคราะห์อย่างเป็นทางการก็ตาม กล่าวอีกนัยหนึ่งก็คือ การศึกษาแนวนี้ให้ความสำคัญแก่ปัญหามากกว่าวิธีการนั่นเอง</a:t>
            </a:r>
            <a:endParaRPr lang="en-US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i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10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(41)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610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แนวทาง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การศึกษาเศรษฐกิจการเมืองทั้ง 3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แนวทางนั้น มี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ข้อแตกต่างทั้งในแง่กรอบความคิด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ข้อ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สมมติฐานเบื้องต้น และขอบข่ายในการศึกษา แต่ก็พอมองจะเห็นได้ว่า ความแตกต่างระหว่างแนวการศึกษา</a:t>
            </a:r>
            <a:r>
              <a:rPr lang="th-TH" sz="2200" b="1" i="1" dirty="0" err="1"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200" b="1" i="1" dirty="0" err="1"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กับการศึกษาเชิงสถาบันนั้น มีน้อยกว่าความแตกต่างที่แนวทางทั้งสองมีต่อการศึกษาแบบทางเลือกของส่วนรวม เหตุผลง่าย ๆ ก็คือ ทั้ง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แนวการศึกษา</a:t>
            </a:r>
            <a:r>
              <a:rPr lang="th-TH" sz="22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2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ซิสต์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และการศึกษาเชิงสถาบันนั้น </a:t>
            </a:r>
            <a:r>
              <a:rPr lang="th-TH" sz="2200" b="1" i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มุ่งคัดค้านด้านวิธีการศึกษา</a:t>
            </a:r>
            <a:r>
              <a:rPr lang="th-TH" sz="2200" b="1" i="1" u="sng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200" b="1" i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โอคลาส</a:t>
            </a:r>
            <a:r>
              <a:rPr lang="th-TH" sz="2200" b="1" i="1" u="sng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เหมือนกัน รวมทั้งเป็นวิธีการศึกษาที่ยอมรับความสำคัญของปัจจัยทางสังคมอื่น ๆ นอกเหนือไปจากปัจจัยทางเศรษฐกิจคล้าย ๆ กัน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ส่วนแนวการศึกษาแบบ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การเลือกของส่วนรวม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นั้น เกิดจากการ</a:t>
            </a:r>
            <a:r>
              <a:rPr lang="th-TH" sz="2200" b="1" i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นำเอาความคิดและวิธีการศึกษาของเศรษฐศาสตร์กระแสหลัก โดยเฉพาะอย่าง</a:t>
            </a:r>
            <a:r>
              <a:rPr lang="th-TH" sz="2200" b="1" i="1" u="sng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ยิ่งนีโอลคลาสสิค</a:t>
            </a:r>
            <a:r>
              <a:rPr lang="th-TH" sz="2200" b="1" i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มาใช้กับการเมืองและเศรษฐกิจการเมือง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แนวการศึกษาแบบนี้จึงแตกต่างจากสองแนวทางดังกล่าวอย่างเห็นได้ชัด </a:t>
            </a:r>
            <a:endParaRPr lang="en-US" sz="22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      หาก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พิจารณาในแง่ของขอบข่ายในการศึกษาด้าน</a:t>
            </a:r>
            <a:r>
              <a:rPr lang="th-TH" sz="2200" b="1" i="1" dirty="0" smtClean="0">
                <a:latin typeface="TH SarabunPSK" pitchFamily="34" charset="-34"/>
                <a:cs typeface="TH SarabunPSK" pitchFamily="34" charset="-34"/>
              </a:rPr>
              <a:t>เศรษฐศาสตร์การเมือง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ก็อาจจะกล่าวได้ว่างาน</a:t>
            </a:r>
            <a:r>
              <a:rPr lang="th-TH" sz="22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ด้านนี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โอมาร์กซิ</a:t>
            </a:r>
            <a:r>
              <a:rPr lang="th-TH" sz="2200" b="1" i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สต์มี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ลักษณะขอบข่ายในการศึกษา</a:t>
            </a:r>
            <a:r>
              <a:rPr lang="th-TH" sz="22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กว้างขวางกว่า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แนวอื่น ๆ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งานเขียนในแนวนี้จะ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ครอบคลุมเศรษฐกิจการเมืองแทบทุกด้าน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ไม่ว่าจะเป็นเรื่องเกี่ยวกับ</a:t>
            </a:r>
            <a:r>
              <a:rPr lang="th-TH" sz="22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บทบาททางเศรษฐกิจของรัฐ ปัญหาการพัฒนา ปัญหาเศรษฐกิจการเมืองระหว่างประเทศ 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หรืออื่น ๆ ในขณะเดียวกันแนวการศึกษาแบบการเลือกของส่วนรวมมุ่งศึกษาปัญหาเศรษฐกิจการเมืองของประเทศพัฒนาแล้วเป็นสำคัญ และไม่ค่อยสนใจปัญหาการพัฒนาหรือเศรษฐกิจการเมืองระหว่างประเทศนัก ส่วนงานในแนวสถาบันนั้น ถึงแม้จะให้ความสนใจทั้งปัญหาของประเทศพัฒนาและปัญหาของประเทศกำลังพัฒนา แต่ข้อเขียนด้านเศรษฐกิจการเมืองที่ออกมามีจำนวนน้อยกว่างานเขียน</a:t>
            </a:r>
            <a:r>
              <a:rPr lang="th-TH" sz="2200" b="1" i="1" dirty="0" err="1">
                <a:latin typeface="TH SarabunPSK" pitchFamily="34" charset="-34"/>
                <a:cs typeface="TH SarabunPSK" pitchFamily="34" charset="-34"/>
              </a:rPr>
              <a:t>แบบนี</a:t>
            </a:r>
            <a:r>
              <a:rPr lang="th-TH" sz="2200" b="1" i="1" dirty="0">
                <a:latin typeface="TH SarabunPSK" pitchFamily="34" charset="-34"/>
                <a:cs typeface="TH SarabunPSK" pitchFamily="34" charset="-34"/>
              </a:rPr>
              <a:t>โอมาร์ก</a:t>
            </a:r>
            <a:r>
              <a:rPr lang="th-TH" sz="2200" b="1" i="1" dirty="0" err="1">
                <a:latin typeface="TH SarabunPSK" pitchFamily="34" charset="-34"/>
                <a:cs typeface="TH SarabunPSK" pitchFamily="34" charset="-34"/>
              </a:rPr>
              <a:t>ซิสต์</a:t>
            </a:r>
            <a:endParaRPr lang="en-US" sz="2200" b="1" i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i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55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การบ้าน 20 คะแนน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i="1" dirty="0" smtClean="0">
                <a:latin typeface="TH SarabunPSK" pitchFamily="34" charset="-34"/>
                <a:cs typeface="TH SarabunPSK" pitchFamily="34" charset="-34"/>
              </a:rPr>
              <a:t>ความหมายของเศรษฐศาสตร์การเมือง มีว่าอย่างไร</a:t>
            </a:r>
          </a:p>
          <a:p>
            <a:r>
              <a:rPr lang="th-TH" b="1" i="1" dirty="0" smtClean="0">
                <a:latin typeface="TH SarabunPSK" pitchFamily="34" charset="-34"/>
                <a:cs typeface="TH SarabunPSK" pitchFamily="34" charset="-34"/>
              </a:rPr>
              <a:t>ระบบเศรษฐกิจในโลกนี้มีกี่ระบบ อะไรบ้าง</a:t>
            </a:r>
          </a:p>
          <a:p>
            <a:r>
              <a:rPr lang="th-TH" b="1" i="1" dirty="0" smtClean="0">
                <a:latin typeface="TH SarabunPSK" pitchFamily="34" charset="-34"/>
                <a:cs typeface="TH SarabunPSK" pitchFamily="34" charset="-34"/>
              </a:rPr>
              <a:t>ปัจจัยการผลิตในทางเศรษฐศาสตร์ มีอะไรบ้าง</a:t>
            </a:r>
          </a:p>
          <a:p>
            <a:r>
              <a:rPr lang="th-TH" b="1" i="1" dirty="0" smtClean="0">
                <a:latin typeface="TH SarabunPSK" pitchFamily="34" charset="-34"/>
                <a:cs typeface="TH SarabunPSK" pitchFamily="34" charset="-34"/>
              </a:rPr>
              <a:t>ปัญหาพื้นฐานทางเศรษฐศาสตร์มีอะไรบ้าง จงอธิบาย</a:t>
            </a:r>
          </a:p>
        </p:txBody>
      </p:sp>
    </p:spTree>
    <p:extLst>
      <p:ext uri="{BB962C8B-B14F-4D97-AF65-F5344CB8AC3E}">
        <p14:creationId xmlns:p14="http://schemas.microsoft.com/office/powerpoint/2010/main" val="40953820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772400" cy="3962400"/>
          </a:xfrm>
        </p:spPr>
        <p:txBody>
          <a:bodyPr>
            <a:normAutofit/>
          </a:bodyPr>
          <a:lstStyle/>
          <a:p>
            <a:pPr algn="ctr"/>
            <a:r>
              <a:rPr lang="th-TH" sz="9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จบการบรรยาย</a:t>
            </a:r>
            <a:br>
              <a:rPr lang="th-TH" sz="9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GB" sz="9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Q&amp;A</a:t>
            </a:r>
            <a:endParaRPr lang="en-US" sz="9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28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(3)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หลักปฏิบัติและข้อเสนอแนะด้านนโยบายของพานิช</a:t>
            </a: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นิยม (</a:t>
            </a:r>
            <a:r>
              <a:rPr lang="en-US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Mercantilism</a:t>
            </a: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) มี 7 ประการ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1) ถือว่าเงิน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และทองแท่งเป็นที่มาของความมั่งคั่งของรัฐ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ด้วยเหตุนี้จึงเน้นการค้าระหว่างประเทศแบบเกินดุล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เพื่อให้เงินทองไหลเข้า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ประเทศมากที่สุด</a:t>
            </a:r>
          </a:p>
          <a:p>
            <a:pPr marL="0" indent="0">
              <a:buNone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2)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ชาตินิยมด้านเศรษฐกิจ (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Economic Nationalism)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เน้นกิจกรรมด้าน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การค้าระหว่างประเทศ มุ่งที่จะสร้างความร่ำรวยและอำนาจให้แก่ประเทศเป็นหลัก เพราะรัฐที่มีอำนาจเท่านั้นที่สามารถมีอาณานิคมได้มากมาย สามารถเอาชนะสงคราม และสามารถผูกขาดการค้าระหว่างประเทศได้</a:t>
            </a:r>
          </a:p>
          <a:p>
            <a:pPr marL="0" indent="0">
              <a:buNone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3) ให้ความคุ้มครอง ปกป้องสินค้าอุตสาหกรรมภายในประเทศ ด้วยการสนับสนุนการส่งออก และไม่เก็บภาษีขาเข้าสำหรับวัตถุดิบที่จำเป็นในการผลิตซึ่งไม่มีในประเทศ และขณะเดียวกันก็ไม่นำเข้าสินค้าประเภทเดียวกันจากต่างประเทศ</a:t>
            </a:r>
          </a:p>
          <a:p>
            <a:pPr marL="0" indent="0">
              <a:buNone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4) ส่งเสริมการแสวงหาและขูดรีดอาณานิคม รวมทั้งผูกขาดการค้าในอาณานิคมเพื่อแสงหาประโยชน์ให้มากที่สุดและนานที่สุด</a:t>
            </a:r>
          </a:p>
          <a:p>
            <a:pPr marL="0" indent="0">
              <a:buNone/>
            </a:pPr>
            <a:r>
              <a:rPr lang="th-TH" sz="2400" b="1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smtClean="0">
                <a:latin typeface="TH SarabunPSK" pitchFamily="34" charset="-34"/>
                <a:cs typeface="TH SarabunPSK" pitchFamily="34" charset="-34"/>
              </a:rPr>
              <a:t>     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57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(4)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5) ให้ความสะดวกแก่การค้าภายในประเทศ โดยการพยายามผ่อนคลายหรือยกเลิกข้อจำกัดด้านภาษีการค้า ด้านการเก็บค่าผ่านทาง และด้านข้อจำกัดในการขนส่งสินค้า แต่ก็ไม่ได้เปิดโอกาสให้คนทุกคนประกอบการค้าอย่างเสรี รัฐมีสิทธิที่จะให้นายทุนผู้ใดผูกขาดการค้าหรือรับสิทธิพิเศษในการค้า</a:t>
            </a:r>
          </a:p>
          <a:p>
            <a:pPr marL="0" indent="0">
              <a:buNone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6) สนับสนุนให้รัฐบาลกลางควบคุมและจัดระเบียบการค้าทั้งในและนอกประเทศ รัฐบาลมอบสิทธิผูกขาดทางการค้าระหว่างประเทศให้แก่บริษัทต่างๆ และควบคุมการประกอบธุรกิจภายในประเทศ เพื่อลดการแข่งขันกันเอง นอกจากนี้รัฐบาลยังให้เงินอุดหนุนการผลิตด้านต่างๆ รวมทั้งควบคุมคุ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ณ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ภาพสินค้าออก อีกด้วย</a:t>
            </a:r>
          </a:p>
          <a:p>
            <a:pPr marL="0" indent="0">
              <a:buNone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7) เน้นการเสริมสร้างความมั่นคงให้แก่ประเทศ แต่ไม่ได้สนใจที่สร้างความมั่นคงให้แก่คนส่วนใหญ่ในสังคม ประชาชนทั่วไปจึงมีฐานะเหมือนเครื่องมือสร้างความรุ่งเรืองให้แก่รัฐและนายทุน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หลัก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ปฏิบัติและแนวนโยบายด้านเศรษฐกิจที่รัฐควรส่งเสริมหรือยึด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ปฏิบัติ หรือ พานิชนิยมนี้ มีการนำมาใช้ในประเทศมหาอำนาจต่างๆ โดยให้ความสำคัญแตกต่างกันออกไป เช่น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อังกฤษเน้น การค้าระหว่างประเทศ(2) ฝรั่งเศสและเยอรมัน เน้นการช่วยเหลืออุตสาหกรรมภายใน (3) 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38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(5)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โดยสรุป หลักพานิชนิยม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เน้นความสำคัญและบทบาทของรัฐในด้านเศรษฐกิจอย่างชัดแจ้ง โดยรับมีหน้าที่ควบคุมและจัดระเบียบทางเศรษฐกิจและการค้าระหว่างประเทศ โดยมุ่งสู่ความมั่งคั่งของรัฐเป็นหลัก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ความคิดแบบเศรษฐศาสตร์การเมืองแบบพานิชนิยมนี้ ครอบงำยุโรปอยู่ประมาณ 200 ปี แล้วค่อยๆ เสื่อมความนิยมลงไปเมื่อระบบทุนนิยมเริ่มเปลี่ยนแปลงตัวเองเป็น “ทุนนิยมอุตสาหกรรม” 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Industrial Capitalism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และ</a:t>
            </a: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มีแนวคิดแบบเสรีนิยมทาง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เศรษฐกิจ(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Economic Liberalism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และ ความคิดแบบปัจเจกชนนิยม 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individualism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ที่พัฒนามาพร้อมๆ กัน และมีส่วนทำให้ความชอบธรรมของรัฐในการควบคุมกิจกรรมทางเศรษฐกิจหมดไป ตั้งแต่ ศตวรรษที่ 17 เป็นต้นมา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ซึ่งแนวคิดต่างๆ นี้ทำให้นักเศรษฐศาสตร์การเมืองเริ่มไม่เห็นด้วยกับการที่รัฐควบคุมเศรษฐกิจภายในประเทศและให้สิทธิผูกขาดแก่พวกนายทุน หรือรัฐปกป้องอุตสาหกรรมบางอย่าง หรือการวางกฎระเบียบด้านเศรษฐกิจเพื่อควบคุมเอกชน โดยมองว่าการกระทำเหล่านี้ของรัฐขัดขวางต่อการแข่งขันในระบบตลาด</a:t>
            </a:r>
          </a:p>
          <a:p>
            <a:pPr marL="0" indent="0">
              <a:buNone/>
            </a:pP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56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(6)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สรุป 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ยุคก่อตัวของการศึกษาเศรษฐกิจการเมืองนี้ สนในปัญหาด้านเศรษฐกิจการเมืองอย่างจริงจัง โดยการเสนอหลักปฏิบัติและนโยบายเพื่อบรรลุเป้าหมายในการสร้างความมั่นคั่งให้แก่ประเทศ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อย่างไรก็ตามการศึกษาเศรษฐศาสตร์การเมืองในยุคนี้ ยังเป็นการศึกษาปรากฏการณ์ทางเศรษฐกิจอย่างไม่มีระเบียบแบบแผน ซึ่งงานเขียนต่างๆ มักจะเป็นการศึกษาด้านใดด้านหนึ่งโดยเน้นการแก้ไขปัญหาและเสนอแนวทางที่ควรปฏิบัติ ไม่มีการอธิบายถึงความสัมพันธ์ระหว่างสิ่งต่างๆ อย่างเป็นระบบ</a:t>
            </a:r>
            <a:endParaRPr lang="th-TH" sz="2400" b="1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470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วิวัฒนาการ ความหมาย และขอบเขต (7)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63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400" b="1" i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2) ยุคเฟื่องฟูของการศึกษา</a:t>
            </a:r>
            <a:r>
              <a:rPr lang="th-TH" sz="24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เศรษฐศาสตร์การเมือง</a:t>
            </a:r>
            <a:endParaRPr lang="th-TH" sz="2400" b="1" i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 การศึกษาเศรษฐศาสตร์การเมืองในยุคนี้พัฒนาจนถึงขั้นที่มีการศึกษาปรากฏการณ์ทางเศรษฐกิจอย่างมีหลักเกณฑ์ โดยมีการเปิดสอนวิชาดังกล่าวในมหาวิทยาลัย โดยเน้น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การศึกษานโยบายเศรษฐกิจที่นำไปสู่ความมั่งคั่งของรัฐเหมือนยุคแรก แต่วิธีการมองปัญหาและเหตุผลที่ใช้อธิบายนั้นแตกต่างไปตามสภาพแวดล้อมที่เปลี่ยนไป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การปฏิบัติอุตสาหกรรม(</a:t>
            </a:r>
            <a:r>
              <a:rPr lang="en-US" sz="2400" b="1" i="1" dirty="0" smtClean="0">
                <a:latin typeface="TH SarabunPSK" pitchFamily="34" charset="-34"/>
                <a:cs typeface="TH SarabunPSK" pitchFamily="34" charset="-34"/>
              </a:rPr>
              <a:t>Industrial Revolution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) ในศตวรรษที่ 18 ในประเทศอังกฤษก่อให้เกิดการเปลี่ยนแปลงอย่างมาก และระบบทุนนิยมได้ขยายไปในทุกๆ ด้าน ทั้งใน ด้านการค้า การเกษตร และการผลิตทั้งภายในและระหว่างประเทศ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ทำให้เกิดคำถามมากมายเกี่ยวกับบทบาทของรัฐและเอกชนในด้านเศรษฐกิจ</a:t>
            </a:r>
          </a:p>
          <a:p>
            <a:pPr marL="0" indent="0">
              <a:buNone/>
            </a:pP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คำถามนั้นคือ “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ควรให้เอกชนดำเนินกิจกรรมทางเศรษฐกิจอย่างเสรีโดยไม่มีการควบคุม หรือว่าควรจะให้รัฐเข้ามาควบคุมและจัดระเบียบทางเศรษฐกิจมากขึ้น”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ทั้งนี้เพื่อเป็นหลักประกันด้านสวัสดิการสังคมและเป้าหมายต่างๆ ของประเทศ</a:t>
            </a:r>
          </a:p>
          <a:p>
            <a:pPr marL="0" indent="0">
              <a:buNone/>
            </a:pPr>
            <a:r>
              <a:rPr lang="th-TH" sz="24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i="1" dirty="0" smtClean="0">
                <a:latin typeface="TH SarabunPSK" pitchFamily="34" charset="-34"/>
                <a:cs typeface="TH SarabunPSK" pitchFamily="34" charset="-34"/>
              </a:rPr>
              <a:t>    ซึ่งคำถามนี้เป็นเรื่องของนโยบายของรัฐด้านเศรษฐกิจที่ท้าทายพวกนักคิดที่พยายามจะตอบคำถามนั้นอย่างเป็นระบบ และด้วยเหตุนั้นจึงก่อให้เกิดแนวความคิดทางเศรษฐกิจที่ครบงำการศึกษาเศรษฐศาสตร์การเมืองในยุคนี้อยู่แนวความคิดหนึ่งคือ 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แนวความคิดเศรษฐศาสตร์การเมืองแบบคลาส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สิค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Classical Political economy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0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20177</TotalTime>
  <Words>7936</Words>
  <Application>Microsoft Office PowerPoint</Application>
  <PresentationFormat>On-screen Show (4:3)</PresentationFormat>
  <Paragraphs>289</Paragraphs>
  <Slides>45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Calibri</vt:lpstr>
      <vt:lpstr>Cordia New</vt:lpstr>
      <vt:lpstr>EucrosiaUPC</vt:lpstr>
      <vt:lpstr>Franklin Gothic Book</vt:lpstr>
      <vt:lpstr>LilyUPC</vt:lpstr>
      <vt:lpstr>Perpetua</vt:lpstr>
      <vt:lpstr>TH SarabunPSK</vt:lpstr>
      <vt:lpstr>Times New Roman</vt:lpstr>
      <vt:lpstr>Wingdings 2</vt:lpstr>
      <vt:lpstr>Equity</vt:lpstr>
      <vt:lpstr>วิชา เศรษฐศาสตร์การเมือง (Political Economy) PPS 2108</vt:lpstr>
      <vt:lpstr>สารบาญ</vt:lpstr>
      <vt:lpstr>วิวัฒนาการ ความหมาย และขอบเขต (1)</vt:lpstr>
      <vt:lpstr>วิวัฒนาการ ความหมาย และขอบเขต (2)</vt:lpstr>
      <vt:lpstr>วิวัฒนาการ ความหมาย และขอบเขต (3)</vt:lpstr>
      <vt:lpstr>วิวัฒนาการ ความหมาย และขอบเขต (4)</vt:lpstr>
      <vt:lpstr>วิวัฒนาการ ความหมาย และขอบเขต (5)</vt:lpstr>
      <vt:lpstr>วิวัฒนาการ ความหมาย และขอบเขต (6)</vt:lpstr>
      <vt:lpstr>วิวัฒนาการ ความหมาย และขอบเขต (7)</vt:lpstr>
      <vt:lpstr>วิวัฒนาการ ความหมาย และขอบเขต (8)</vt:lpstr>
      <vt:lpstr>วิวัฒนาการ ความหมาย และขอบเขต (9)</vt:lpstr>
      <vt:lpstr>วิวัฒนาการ ความหมาย และขอบเขต (10)</vt:lpstr>
      <vt:lpstr>วิวัฒนาการ ความหมาย และขอบเขต (11)</vt:lpstr>
      <vt:lpstr>วิวัฒนาการ ความหมาย และขอบเขต (12)</vt:lpstr>
      <vt:lpstr>วิวัฒนาการ ความหมาย และขอบเขต (13)</vt:lpstr>
      <vt:lpstr>วิวัฒนาการ ความหมาย และขอบเขต (14)</vt:lpstr>
      <vt:lpstr>วิวัฒนาการ ความหมาย และขอบเขต (15)</vt:lpstr>
      <vt:lpstr>วิวัฒนาการ ความหมาย และขอบเขต (16)</vt:lpstr>
      <vt:lpstr>วิวัฒนาการ ความหมาย และขอบเขต (17)</vt:lpstr>
      <vt:lpstr>วิวัฒนาการ ความหมาย และขอบเขต (18)</vt:lpstr>
      <vt:lpstr>วิวัฒนาการ ความหมาย และขอบเขต (19)</vt:lpstr>
      <vt:lpstr>วิวัฒนาการ ความหมาย และขอบเขต (20)</vt:lpstr>
      <vt:lpstr>วิวัฒนาการ ความหมาย และขอบเขต (21)</vt:lpstr>
      <vt:lpstr>วิวัฒนาการ ความหมาย และขอบเขต (22)</vt:lpstr>
      <vt:lpstr>วิวัฒนาการ ความหมาย และขอบเขต (23)</vt:lpstr>
      <vt:lpstr>วิวัฒนาการ ความหมาย และขอบเขต (24)</vt:lpstr>
      <vt:lpstr>วิวัฒนาการ ความหมาย และขอบเขต (25)</vt:lpstr>
      <vt:lpstr>วิวัฒนาการ ความหมาย และขอบเขต (26)</vt:lpstr>
      <vt:lpstr>วิวัฒนาการ ความหมาย และขอบเขต (27)</vt:lpstr>
      <vt:lpstr>วิวัฒนาการ ความหมาย และขอบเขต (28)</vt:lpstr>
      <vt:lpstr>วิวัฒนาการ ความหมาย และขอบเขต (29)</vt:lpstr>
      <vt:lpstr>วิวัฒนาการ ความหมาย และขอบเขต (30)</vt:lpstr>
      <vt:lpstr>วิวัฒนาการ ความหมาย และขอบเขต (31)</vt:lpstr>
      <vt:lpstr>วิวัฒนาการ ความหมาย และขอบเขต (32)</vt:lpstr>
      <vt:lpstr>วิวัฒนาการ ความหมาย และขอบเขต (33)</vt:lpstr>
      <vt:lpstr>วิวัฒนาการ ความหมาย และขอบเขต (34)</vt:lpstr>
      <vt:lpstr>วิวัฒนาการ ความหมาย และขอบเขต (35)</vt:lpstr>
      <vt:lpstr>วิวัฒนาการ ความหมาย และขอบเขต (36)</vt:lpstr>
      <vt:lpstr>วิวัฒนาการ ความหมาย และขอบเขต (37)</vt:lpstr>
      <vt:lpstr>วิวัฒนาการ ความหมาย และขอบเขต (38)</vt:lpstr>
      <vt:lpstr>วิวัฒนาการ ความหมาย และขอบเขต (39)</vt:lpstr>
      <vt:lpstr>วิวัฒนาการ ความหมาย และขอบเขต (40)</vt:lpstr>
      <vt:lpstr>วิวัฒนาการ ความหมาย และขอบเขต (41)</vt:lpstr>
      <vt:lpstr>การบ้าน 20 คะแนน</vt:lpstr>
      <vt:lpstr>จบการบรรยาย Q&amp;A</vt:lpstr>
    </vt:vector>
  </TitlesOfParts>
  <Company>Office Black Edition - tum0r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กฎหมายเบื้องต้นสำหรับรัฐประศาสนศาสตร์</dc:title>
  <dc:creator>windows</dc:creator>
  <cp:lastModifiedBy>LABCOM01</cp:lastModifiedBy>
  <cp:revision>1022</cp:revision>
  <dcterms:created xsi:type="dcterms:W3CDTF">2013-07-10T06:12:26Z</dcterms:created>
  <dcterms:modified xsi:type="dcterms:W3CDTF">2019-11-16T08:06:20Z</dcterms:modified>
</cp:coreProperties>
</file>