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0"/>
  </p:notesMasterIdLst>
  <p:sldIdLst>
    <p:sldId id="256" r:id="rId2"/>
    <p:sldId id="257"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60" r:id="rId1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5800"/>
    <a:srgbClr val="581900"/>
    <a:srgbClr val="FFCF21"/>
    <a:srgbClr val="000066"/>
    <a:srgbClr val="660066"/>
    <a:srgbClr val="CC0066"/>
    <a:srgbClr val="FBE613"/>
    <a:srgbClr val="F1920D"/>
    <a:srgbClr val="FFD56D"/>
    <a:srgbClr val="FFB9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4" d="100"/>
          <a:sy n="114" d="100"/>
        </p:scale>
        <p:origin x="714" y="-132"/>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2/21/2024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18</a:t>
            </a:fld>
            <a:endParaRPr lang="en-US"/>
          </a:p>
        </p:txBody>
      </p:sp>
    </p:spTree>
    <p:extLst>
      <p:ext uri="{BB962C8B-B14F-4D97-AF65-F5344CB8AC3E}">
        <p14:creationId xmlns:p14="http://schemas.microsoft.com/office/powerpoint/2010/main" val="12845968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8965" y="1534381"/>
            <a:ext cx="8237835" cy="1679755"/>
          </a:xfrm>
          <a:noFill/>
          <a:effectLst>
            <a:outerShdw blurRad="50800" dist="38100" dir="2700000" algn="tl" rotWithShape="0">
              <a:prstClr val="black">
                <a:alpha val="40000"/>
              </a:prstClr>
            </a:outerShdw>
          </a:effectLst>
        </p:spPr>
        <p:txBody>
          <a:bodyPr>
            <a:normAutofit/>
          </a:bodyPr>
          <a:lstStyle>
            <a:lvl1pPr algn="r">
              <a:defRPr sz="3600">
                <a:solidFill>
                  <a:srgbClr val="1F5800"/>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448965" y="3487980"/>
            <a:ext cx="8229600" cy="763525"/>
          </a:xfrm>
        </p:spPr>
        <p:txBody>
          <a:bodyPr>
            <a:normAutofit/>
          </a:bodyPr>
          <a:lstStyle>
            <a:lvl1pPr marL="0" indent="0" algn="r">
              <a:buNone/>
              <a:defRPr sz="2800" b="0" i="0">
                <a:solidFill>
                  <a:schemeClr val="accent6">
                    <a:lumMod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2/21/2024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5"/>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81175"/>
            <a:ext cx="8229600" cy="630084"/>
          </a:xfrm>
        </p:spPr>
        <p:txBody>
          <a:bodyPr>
            <a:normAutofit/>
          </a:bodyPr>
          <a:lstStyle>
            <a:lvl1pPr algn="r">
              <a:defRPr sz="3600" baseline="0">
                <a:solidFill>
                  <a:schemeClr val="accent6">
                    <a:lumMod val="75000"/>
                  </a:schemeClr>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57200" y="1502815"/>
            <a:ext cx="8229600" cy="3264446"/>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82566" y="281175"/>
            <a:ext cx="6104234" cy="903587"/>
          </a:xfrm>
        </p:spPr>
        <p:txBody>
          <a:bodyPr>
            <a:normAutofit/>
          </a:bodyPr>
          <a:lstStyle>
            <a:lvl1pPr algn="l">
              <a:defRPr sz="3600">
                <a:solidFill>
                  <a:schemeClr val="accent6">
                    <a:lumMod val="75000"/>
                  </a:schemeClr>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590801" y="1315961"/>
            <a:ext cx="6104234" cy="3436007"/>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2/21/2024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38095"/>
            <a:ext cx="8229600" cy="653900"/>
          </a:xfrm>
        </p:spPr>
        <p:txBody>
          <a:bodyPr>
            <a:normAutofit/>
          </a:bodyPr>
          <a:lstStyle>
            <a:lvl1pPr algn="r">
              <a:defRPr sz="3600" u="none" baseline="0">
                <a:solidFill>
                  <a:schemeClr val="accent6">
                    <a:lumMod val="75000"/>
                  </a:schemeClr>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1807" y="1581539"/>
            <a:ext cx="4040188" cy="568644"/>
          </a:xfrm>
        </p:spPr>
        <p:txBody>
          <a:bodyPr anchor="b"/>
          <a:lstStyle>
            <a:lvl1pPr marL="0" indent="0" algn="ctr">
              <a:buNone/>
              <a:defRPr sz="2400" b="1">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0222" y="2150183"/>
            <a:ext cx="4041775" cy="2712140"/>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1999" y="1583965"/>
            <a:ext cx="4041775" cy="568643"/>
          </a:xfrm>
        </p:spPr>
        <p:txBody>
          <a:bodyPr anchor="b"/>
          <a:lstStyle>
            <a:lvl1pPr marL="0" indent="0" algn="ctr">
              <a:buNone/>
              <a:defRPr sz="2400" b="1">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150184"/>
            <a:ext cx="4041775" cy="2712142"/>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2/21/2024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2/21/2024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2/21/2024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90"/>
            <a:ext cx="5111751"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8"/>
            <a:ext cx="3008313" cy="3518297"/>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2/21/2024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id="{11E867DF-3DCA-4725-94F0-F2B6BD747A82}"/>
              </a:ext>
            </a:extLst>
          </p:cNvPr>
          <p:cNvSpPr txBox="1"/>
          <p:nvPr userDrawn="1"/>
        </p:nvSpPr>
        <p:spPr>
          <a:xfrm>
            <a:off x="-9149"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8965" y="-176940"/>
            <a:ext cx="7939408" cy="1374344"/>
          </a:xfrm>
        </p:spPr>
        <p:txBody>
          <a:bodyPr>
            <a:normAutofit fontScale="90000"/>
          </a:bodyPr>
          <a:lstStyle/>
          <a:p>
            <a:pPr algn="ctr"/>
            <a:r>
              <a:rPr lang="en-US" sz="4000" dirty="0">
                <a:latin typeface="Angsana New" panose="02020603050405020304" pitchFamily="18" charset="-34"/>
                <a:cs typeface="Angsana New" panose="02020603050405020304" pitchFamily="18" charset="-34"/>
              </a:rPr>
              <a:t>POS</a:t>
            </a:r>
            <a:r>
              <a:rPr lang="en-US" sz="4000" dirty="0"/>
              <a:t> </a:t>
            </a:r>
            <a:r>
              <a:rPr lang="th-TH" sz="4000" dirty="0"/>
              <a:t>3406 </a:t>
            </a:r>
            <a:r>
              <a:rPr lang="en-US" sz="4000" dirty="0"/>
              <a:t/>
            </a:r>
            <a:br>
              <a:rPr lang="en-US" sz="4000" dirty="0"/>
            </a:br>
            <a:r>
              <a:rPr lang="en-US" sz="4000" dirty="0"/>
              <a:t>Politics and local government of Thailand</a:t>
            </a:r>
            <a:endParaRPr lang="en-US" sz="4000" dirty="0"/>
          </a:p>
        </p:txBody>
      </p:sp>
      <p:sp>
        <p:nvSpPr>
          <p:cNvPr id="3" name="Subtitle 2"/>
          <p:cNvSpPr>
            <a:spLocks noGrp="1"/>
          </p:cNvSpPr>
          <p:nvPr>
            <p:ph type="subTitle" idx="1"/>
          </p:nvPr>
        </p:nvSpPr>
        <p:spPr>
          <a:xfrm>
            <a:off x="2739540" y="3451045"/>
            <a:ext cx="7329840" cy="1703990"/>
          </a:xfrm>
        </p:spPr>
        <p:txBody>
          <a:bodyPr>
            <a:noAutofit/>
          </a:bodyPr>
          <a:lstStyle/>
          <a:p>
            <a:pPr algn="ctr"/>
            <a:r>
              <a:rPr lang="en-US" b="1" dirty="0" smtClean="0">
                <a:cs typeface="+mj-cs"/>
              </a:rPr>
              <a:t>Prof</a:t>
            </a:r>
            <a:r>
              <a:rPr lang="en-US" b="1" dirty="0">
                <a:cs typeface="+mj-cs"/>
              </a:rPr>
              <a:t>. Dr. </a:t>
            </a:r>
            <a:r>
              <a:rPr lang="en-US" b="1" dirty="0" err="1" smtClean="0">
                <a:cs typeface="+mj-cs"/>
              </a:rPr>
              <a:t>Nipon</a:t>
            </a:r>
            <a:r>
              <a:rPr lang="th-TH" b="1" dirty="0" smtClean="0">
                <a:cs typeface="+mj-cs"/>
              </a:rPr>
              <a:t> </a:t>
            </a:r>
            <a:r>
              <a:rPr lang="en-US" b="1" dirty="0" err="1" smtClean="0">
                <a:cs typeface="+mj-cs"/>
              </a:rPr>
              <a:t>Sasitornsaowapa</a:t>
            </a:r>
            <a:r>
              <a:rPr lang="en-US" b="1" dirty="0" smtClean="0">
                <a:cs typeface="+mj-cs"/>
              </a:rPr>
              <a:t> </a:t>
            </a:r>
            <a:endParaRPr lang="th-TH" b="1" dirty="0" smtClean="0">
              <a:cs typeface="+mj-cs"/>
            </a:endParaRPr>
          </a:p>
          <a:p>
            <a:pPr algn="ctr"/>
            <a:r>
              <a:rPr lang="en-US" b="1" dirty="0">
                <a:cs typeface="+mj-cs"/>
              </a:rPr>
              <a:t>College of Politics and Governance </a:t>
            </a:r>
            <a:endParaRPr lang="th-TH" b="1" dirty="0" smtClean="0">
              <a:cs typeface="+mj-cs"/>
            </a:endParaRPr>
          </a:p>
          <a:p>
            <a:pPr algn="ctr"/>
            <a:r>
              <a:rPr lang="en-US" b="1" dirty="0" err="1" smtClean="0">
                <a:cs typeface="+mj-cs"/>
              </a:rPr>
              <a:t>Suan</a:t>
            </a:r>
            <a:r>
              <a:rPr lang="en-US" b="1" dirty="0" smtClean="0">
                <a:cs typeface="+mj-cs"/>
              </a:rPr>
              <a:t> </a:t>
            </a:r>
            <a:r>
              <a:rPr lang="en-US" b="1" dirty="0" err="1">
                <a:cs typeface="+mj-cs"/>
              </a:rPr>
              <a:t>Sunandha</a:t>
            </a:r>
            <a:r>
              <a:rPr lang="en-US" b="1" dirty="0">
                <a:cs typeface="+mj-cs"/>
              </a:rPr>
              <a:t> </a:t>
            </a:r>
            <a:r>
              <a:rPr lang="en-US" b="1" dirty="0" err="1">
                <a:cs typeface="+mj-cs"/>
              </a:rPr>
              <a:t>Rajabhat</a:t>
            </a:r>
            <a:r>
              <a:rPr lang="en-US" b="1" dirty="0">
                <a:cs typeface="+mj-cs"/>
              </a:rPr>
              <a:t> University</a:t>
            </a:r>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19883" y="293818"/>
            <a:ext cx="6104234" cy="903587"/>
          </a:xfrm>
        </p:spPr>
        <p:txBody>
          <a:bodyPr>
            <a:normAutofit fontScale="90000"/>
          </a:bodyPr>
          <a:lstStyle/>
          <a:p>
            <a:pPr algn="ctr"/>
            <a:r>
              <a:rPr lang="th-TH" dirty="0"/>
              <a:t>   </a:t>
            </a:r>
            <a:r>
              <a:rPr lang="en-US" dirty="0" smtClean="0"/>
              <a:t>S</a:t>
            </a:r>
            <a:r>
              <a:rPr lang="en-US" dirty="0" smtClean="0"/>
              <a:t>ound </a:t>
            </a:r>
            <a:r>
              <a:rPr lang="en-US" dirty="0"/>
              <a:t>management ready for inspection</a:t>
            </a:r>
            <a:endParaRPr lang="en-US" dirty="0"/>
          </a:p>
        </p:txBody>
      </p:sp>
      <p:sp>
        <p:nvSpPr>
          <p:cNvPr id="5" name="Content Placeholder 4"/>
          <p:cNvSpPr>
            <a:spLocks noGrp="1"/>
          </p:cNvSpPr>
          <p:nvPr>
            <p:ph idx="1"/>
          </p:nvPr>
        </p:nvSpPr>
        <p:spPr>
          <a:xfrm>
            <a:off x="3039766" y="1350110"/>
            <a:ext cx="6104234" cy="3436007"/>
          </a:xfrm>
        </p:spPr>
        <p:txBody>
          <a:bodyPr>
            <a:normAutofit/>
          </a:bodyPr>
          <a:lstStyle/>
          <a:p>
            <a:r>
              <a:rPr lang="en-US" dirty="0">
                <a:latin typeface="Angsana New" panose="02020603050405020304" pitchFamily="18" charset="-34"/>
                <a:cs typeface="Angsana New" panose="02020603050405020304" pitchFamily="18" charset="-34"/>
              </a:rPr>
              <a:t>the perception of the news happening</a:t>
            </a:r>
          </a:p>
          <a:p>
            <a:r>
              <a:rPr lang="en-US" dirty="0">
                <a:latin typeface="Angsana New" panose="02020603050405020304" pitchFamily="18" charset="-34"/>
                <a:cs typeface="Angsana New" panose="02020603050405020304" pitchFamily="18" charset="-34"/>
              </a:rPr>
              <a:t>a work that listens to the voice of the people</a:t>
            </a:r>
          </a:p>
          <a:p>
            <a:r>
              <a:rPr lang="en-US" dirty="0">
                <a:latin typeface="Angsana New" panose="02020603050405020304" pitchFamily="18" charset="-34"/>
                <a:cs typeface="Angsana New" panose="02020603050405020304" pitchFamily="18" charset="-34"/>
              </a:rPr>
              <a:t>the centralization of citizenship</a:t>
            </a:r>
            <a:endParaRPr lang="th-TH" dirty="0"/>
          </a:p>
          <a:p>
            <a:pPr marL="0" indent="0">
              <a:buNone/>
            </a:pPr>
            <a:endParaRPr lang="th-TH" dirty="0"/>
          </a:p>
          <a:p>
            <a:pPr marL="0" indent="0">
              <a:buNone/>
            </a:pPr>
            <a:r>
              <a:rPr lang="th-TH" dirty="0"/>
              <a:t>	</a:t>
            </a:r>
          </a:p>
        </p:txBody>
      </p:sp>
    </p:spTree>
    <p:extLst>
      <p:ext uri="{BB962C8B-B14F-4D97-AF65-F5344CB8AC3E}">
        <p14:creationId xmlns:p14="http://schemas.microsoft.com/office/powerpoint/2010/main" val="3466341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07080" y="70937"/>
            <a:ext cx="6104234" cy="903587"/>
          </a:xfrm>
        </p:spPr>
        <p:txBody>
          <a:bodyPr>
            <a:normAutofit fontScale="90000"/>
          </a:bodyPr>
          <a:lstStyle/>
          <a:p>
            <a:pPr algn="ctr"/>
            <a:r>
              <a:rPr lang="en-US" dirty="0" smtClean="0"/>
              <a:t>The </a:t>
            </a:r>
            <a:r>
              <a:rPr lang="en-US" dirty="0"/>
              <a:t>composition of a local government</a:t>
            </a:r>
            <a:endParaRPr lang="en-US" dirty="0"/>
          </a:p>
        </p:txBody>
      </p:sp>
      <p:sp>
        <p:nvSpPr>
          <p:cNvPr id="5" name="Content Placeholder 4"/>
          <p:cNvSpPr>
            <a:spLocks noGrp="1"/>
          </p:cNvSpPr>
          <p:nvPr>
            <p:ph idx="1"/>
          </p:nvPr>
        </p:nvSpPr>
        <p:spPr>
          <a:xfrm>
            <a:off x="2586835" y="1197405"/>
            <a:ext cx="6104234" cy="3436007"/>
          </a:xfrm>
        </p:spPr>
        <p:txBody>
          <a:bodyPr>
            <a:normAutofit fontScale="92500" lnSpcReduction="20000"/>
          </a:bodyPr>
          <a:lstStyle/>
          <a:p>
            <a:r>
              <a:rPr lang="en-US" dirty="0" smtClean="0"/>
              <a:t>independence</a:t>
            </a:r>
            <a:endParaRPr lang="en-US" dirty="0"/>
          </a:p>
          <a:p>
            <a:r>
              <a:rPr lang="en-US" dirty="0"/>
              <a:t>structure of authority</a:t>
            </a:r>
          </a:p>
          <a:p>
            <a:r>
              <a:rPr lang="en-US" dirty="0"/>
              <a:t>local government income</a:t>
            </a:r>
          </a:p>
          <a:p>
            <a:r>
              <a:rPr lang="en-US" dirty="0"/>
              <a:t>local government personnel</a:t>
            </a:r>
          </a:p>
          <a:p>
            <a:r>
              <a:rPr lang="en-US" dirty="0"/>
              <a:t>the participation of the people</a:t>
            </a:r>
          </a:p>
          <a:p>
            <a:r>
              <a:rPr lang="en-US" dirty="0"/>
              <a:t>supervision</a:t>
            </a:r>
            <a:endParaRPr lang="th-TH" dirty="0"/>
          </a:p>
          <a:p>
            <a:pPr marL="0" indent="0">
              <a:buNone/>
            </a:pPr>
            <a:endParaRPr lang="th-TH" dirty="0"/>
          </a:p>
          <a:p>
            <a:pPr marL="0" indent="0">
              <a:buNone/>
            </a:pPr>
            <a:r>
              <a:rPr lang="th-TH" dirty="0"/>
              <a:t>	</a:t>
            </a:r>
          </a:p>
        </p:txBody>
      </p:sp>
    </p:spTree>
    <p:extLst>
      <p:ext uri="{BB962C8B-B14F-4D97-AF65-F5344CB8AC3E}">
        <p14:creationId xmlns:p14="http://schemas.microsoft.com/office/powerpoint/2010/main" val="2864469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19883" y="241064"/>
            <a:ext cx="6104234" cy="903587"/>
          </a:xfrm>
        </p:spPr>
        <p:txBody>
          <a:bodyPr>
            <a:normAutofit/>
          </a:bodyPr>
          <a:lstStyle/>
          <a:p>
            <a:pPr algn="ctr"/>
            <a:r>
              <a:rPr lang="en-US" dirty="0"/>
              <a:t>Structure and authority</a:t>
            </a:r>
            <a:endParaRPr lang="en-US" dirty="0"/>
          </a:p>
        </p:txBody>
      </p:sp>
      <p:sp>
        <p:nvSpPr>
          <p:cNvPr id="5" name="Content Placeholder 4"/>
          <p:cNvSpPr>
            <a:spLocks noGrp="1"/>
          </p:cNvSpPr>
          <p:nvPr>
            <p:ph idx="1"/>
          </p:nvPr>
        </p:nvSpPr>
        <p:spPr>
          <a:xfrm>
            <a:off x="2586835" y="1197405"/>
            <a:ext cx="6104234" cy="3436007"/>
          </a:xfrm>
        </p:spPr>
        <p:txBody>
          <a:bodyPr>
            <a:normAutofit fontScale="85000" lnSpcReduction="10000"/>
          </a:bodyPr>
          <a:lstStyle/>
          <a:p>
            <a:r>
              <a:rPr lang="en-US" dirty="0">
                <a:latin typeface="Angsana New" panose="02020603050405020304" pitchFamily="18" charset="-34"/>
                <a:cs typeface="Angsana New" panose="02020603050405020304" pitchFamily="18" charset="-34"/>
              </a:rPr>
              <a:t>Provincial Administrative Organization</a:t>
            </a:r>
          </a:p>
          <a:p>
            <a:r>
              <a:rPr lang="en-US" dirty="0">
                <a:latin typeface="Angsana New" panose="02020603050405020304" pitchFamily="18" charset="-34"/>
                <a:cs typeface="Angsana New" panose="02020603050405020304" pitchFamily="18" charset="-34"/>
              </a:rPr>
              <a:t>Provincial Administrative Organization Council (Law)</a:t>
            </a:r>
          </a:p>
          <a:p>
            <a:r>
              <a:rPr lang="en-US" dirty="0">
                <a:latin typeface="Angsana New" panose="02020603050405020304" pitchFamily="18" charset="-34"/>
                <a:cs typeface="Angsana New" panose="02020603050405020304" pitchFamily="18" charset="-34"/>
              </a:rPr>
              <a:t>President of Provincial Administrative Organization (Management)</a:t>
            </a:r>
          </a:p>
          <a:p>
            <a:r>
              <a:rPr lang="en-US" dirty="0">
                <a:latin typeface="Angsana New" panose="02020603050405020304" pitchFamily="18" charset="-34"/>
                <a:cs typeface="Angsana New" panose="02020603050405020304" pitchFamily="18" charset="-34"/>
              </a:rPr>
              <a:t>provincial government officials</a:t>
            </a:r>
          </a:p>
          <a:p>
            <a:r>
              <a:rPr lang="en-US" dirty="0">
                <a:latin typeface="Angsana New" panose="02020603050405020304" pitchFamily="18" charset="-34"/>
                <a:cs typeface="Angsana New" panose="02020603050405020304" pitchFamily="18" charset="-34"/>
              </a:rPr>
              <a:t>Fiscal management of the company.</a:t>
            </a:r>
          </a:p>
          <a:p>
            <a:r>
              <a:rPr lang="en-US" dirty="0">
                <a:latin typeface="Angsana New" panose="02020603050405020304" pitchFamily="18" charset="-34"/>
                <a:cs typeface="Angsana New" panose="02020603050405020304" pitchFamily="18" charset="-34"/>
              </a:rPr>
              <a:t>Corporate governance.</a:t>
            </a:r>
            <a:endParaRPr lang="th-TH" dirty="0"/>
          </a:p>
          <a:p>
            <a:pPr marL="0" indent="0">
              <a:buNone/>
            </a:pPr>
            <a:endParaRPr lang="th-TH" dirty="0"/>
          </a:p>
          <a:p>
            <a:pPr marL="0" indent="0">
              <a:buNone/>
            </a:pPr>
            <a:r>
              <a:rPr lang="th-TH" dirty="0"/>
              <a:t>	</a:t>
            </a:r>
          </a:p>
        </p:txBody>
      </p:sp>
    </p:spTree>
    <p:extLst>
      <p:ext uri="{BB962C8B-B14F-4D97-AF65-F5344CB8AC3E}">
        <p14:creationId xmlns:p14="http://schemas.microsoft.com/office/powerpoint/2010/main" val="1444395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59785" y="49339"/>
            <a:ext cx="6104234" cy="903587"/>
          </a:xfrm>
        </p:spPr>
        <p:txBody>
          <a:bodyPr>
            <a:normAutofit/>
          </a:bodyPr>
          <a:lstStyle/>
          <a:p>
            <a:pPr algn="ctr"/>
            <a:r>
              <a:rPr lang="en-US" dirty="0"/>
              <a:t>Municipality</a:t>
            </a:r>
            <a:endParaRPr lang="en-US" dirty="0"/>
          </a:p>
        </p:txBody>
      </p:sp>
      <p:sp>
        <p:nvSpPr>
          <p:cNvPr id="5" name="Content Placeholder 4"/>
          <p:cNvSpPr>
            <a:spLocks noGrp="1"/>
          </p:cNvSpPr>
          <p:nvPr>
            <p:ph idx="1"/>
          </p:nvPr>
        </p:nvSpPr>
        <p:spPr>
          <a:xfrm>
            <a:off x="3039766" y="1044700"/>
            <a:ext cx="6104234" cy="3436007"/>
          </a:xfrm>
        </p:spPr>
        <p:txBody>
          <a:bodyPr>
            <a:normAutofit/>
          </a:bodyPr>
          <a:lstStyle/>
          <a:p>
            <a:r>
              <a:rPr lang="en-US" dirty="0" smtClean="0">
                <a:latin typeface="Angsana New" panose="02020603050405020304" pitchFamily="18" charset="-34"/>
                <a:cs typeface="Angsana New" panose="02020603050405020304" pitchFamily="18" charset="-34"/>
              </a:rPr>
              <a:t>A </a:t>
            </a:r>
            <a:r>
              <a:rPr lang="en-US" dirty="0">
                <a:latin typeface="Angsana New" panose="02020603050405020304" pitchFamily="18" charset="-34"/>
                <a:cs typeface="Angsana New" panose="02020603050405020304" pitchFamily="18" charset="-34"/>
              </a:rPr>
              <a:t>municipal council</a:t>
            </a:r>
          </a:p>
          <a:p>
            <a:r>
              <a:rPr lang="en-US" dirty="0">
                <a:latin typeface="Angsana New" panose="02020603050405020304" pitchFamily="18" charset="-34"/>
                <a:cs typeface="Angsana New" panose="02020603050405020304" pitchFamily="18" charset="-34"/>
              </a:rPr>
              <a:t>The mayor.</a:t>
            </a:r>
          </a:p>
          <a:p>
            <a:r>
              <a:rPr lang="en-US" dirty="0">
                <a:latin typeface="Angsana New" panose="02020603050405020304" pitchFamily="18" charset="-34"/>
                <a:cs typeface="Angsana New" panose="02020603050405020304" pitchFamily="18" charset="-34"/>
              </a:rPr>
              <a:t>municipal fiscal administration</a:t>
            </a:r>
          </a:p>
          <a:p>
            <a:r>
              <a:rPr lang="en-US" dirty="0">
                <a:latin typeface="Angsana New" panose="02020603050405020304" pitchFamily="18" charset="-34"/>
                <a:cs typeface="Angsana New" panose="02020603050405020304" pitchFamily="18" charset="-34"/>
              </a:rPr>
              <a:t>municipal supervision</a:t>
            </a:r>
            <a:endParaRPr lang="th-TH" dirty="0"/>
          </a:p>
          <a:p>
            <a:pPr marL="0" indent="0">
              <a:buNone/>
            </a:pPr>
            <a:endParaRPr lang="th-TH" dirty="0"/>
          </a:p>
          <a:p>
            <a:pPr marL="0" indent="0">
              <a:buNone/>
            </a:pPr>
            <a:r>
              <a:rPr lang="th-TH" dirty="0"/>
              <a:t>	</a:t>
            </a:r>
          </a:p>
        </p:txBody>
      </p:sp>
    </p:spTree>
    <p:extLst>
      <p:ext uri="{BB962C8B-B14F-4D97-AF65-F5344CB8AC3E}">
        <p14:creationId xmlns:p14="http://schemas.microsoft.com/office/powerpoint/2010/main" val="286743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07080" y="70937"/>
            <a:ext cx="6104234" cy="903587"/>
          </a:xfrm>
        </p:spPr>
        <p:txBody>
          <a:bodyPr>
            <a:normAutofit fontScale="90000"/>
          </a:bodyPr>
          <a:lstStyle/>
          <a:p>
            <a:pPr algn="ctr"/>
            <a:r>
              <a:rPr lang="en-US" dirty="0" err="1"/>
              <a:t>Subdistrict</a:t>
            </a:r>
            <a:r>
              <a:rPr lang="en-US" dirty="0"/>
              <a:t> Administrative Organization</a:t>
            </a:r>
            <a:endParaRPr lang="en-US" dirty="0"/>
          </a:p>
        </p:txBody>
      </p:sp>
      <p:sp>
        <p:nvSpPr>
          <p:cNvPr id="5" name="Content Placeholder 4"/>
          <p:cNvSpPr>
            <a:spLocks noGrp="1"/>
          </p:cNvSpPr>
          <p:nvPr>
            <p:ph idx="1"/>
          </p:nvPr>
        </p:nvSpPr>
        <p:spPr>
          <a:xfrm>
            <a:off x="2586835" y="1197405"/>
            <a:ext cx="6104234" cy="3436007"/>
          </a:xfrm>
        </p:spPr>
        <p:txBody>
          <a:bodyPr>
            <a:normAutofit fontScale="92500" lnSpcReduction="20000"/>
          </a:bodyPr>
          <a:lstStyle/>
          <a:p>
            <a:r>
              <a:rPr lang="en-US" dirty="0" err="1"/>
              <a:t>Subdistrict</a:t>
            </a:r>
            <a:r>
              <a:rPr lang="en-US" dirty="0"/>
              <a:t> Administrative Organization Council</a:t>
            </a:r>
          </a:p>
          <a:p>
            <a:r>
              <a:rPr lang="en-US" dirty="0"/>
              <a:t>President of </a:t>
            </a:r>
            <a:r>
              <a:rPr lang="en-US" dirty="0" err="1"/>
              <a:t>Subdistrict</a:t>
            </a:r>
            <a:r>
              <a:rPr lang="en-US" dirty="0"/>
              <a:t> Administrative Organization</a:t>
            </a:r>
          </a:p>
          <a:p>
            <a:r>
              <a:rPr lang="en-US" dirty="0"/>
              <a:t>Fiscal management of the Government Administration</a:t>
            </a:r>
          </a:p>
          <a:p>
            <a:r>
              <a:rPr lang="en-US" dirty="0"/>
              <a:t>Governance of the Authority.</a:t>
            </a:r>
            <a:endParaRPr lang="th-TH" dirty="0"/>
          </a:p>
          <a:p>
            <a:pPr marL="0" indent="0">
              <a:buNone/>
            </a:pPr>
            <a:endParaRPr lang="th-TH" dirty="0"/>
          </a:p>
          <a:p>
            <a:pPr marL="0" indent="0">
              <a:buNone/>
            </a:pPr>
            <a:r>
              <a:rPr lang="th-TH" dirty="0"/>
              <a:t>	</a:t>
            </a:r>
          </a:p>
        </p:txBody>
      </p:sp>
    </p:spTree>
    <p:extLst>
      <p:ext uri="{BB962C8B-B14F-4D97-AF65-F5344CB8AC3E}">
        <p14:creationId xmlns:p14="http://schemas.microsoft.com/office/powerpoint/2010/main" val="4277134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07080" y="258649"/>
            <a:ext cx="6104234" cy="903587"/>
          </a:xfrm>
        </p:spPr>
        <p:txBody>
          <a:bodyPr>
            <a:normAutofit/>
          </a:bodyPr>
          <a:lstStyle/>
          <a:p>
            <a:pPr algn="ctr"/>
            <a:r>
              <a:rPr lang="en-US" dirty="0"/>
              <a:t>The city of Bangkok</a:t>
            </a:r>
            <a:endParaRPr lang="en-US" dirty="0"/>
          </a:p>
        </p:txBody>
      </p:sp>
      <p:sp>
        <p:nvSpPr>
          <p:cNvPr id="5" name="Content Placeholder 4"/>
          <p:cNvSpPr>
            <a:spLocks noGrp="1"/>
          </p:cNvSpPr>
          <p:nvPr>
            <p:ph idx="1"/>
          </p:nvPr>
        </p:nvSpPr>
        <p:spPr>
          <a:xfrm>
            <a:off x="2586835" y="1197405"/>
            <a:ext cx="6104234" cy="3436007"/>
          </a:xfrm>
        </p:spPr>
        <p:txBody>
          <a:bodyPr>
            <a:normAutofit lnSpcReduction="10000"/>
          </a:bodyPr>
          <a:lstStyle/>
          <a:p>
            <a:r>
              <a:rPr lang="en-US" dirty="0">
                <a:latin typeface="Angsana New" panose="02020603050405020304" pitchFamily="18" charset="-34"/>
                <a:cs typeface="Angsana New" panose="02020603050405020304" pitchFamily="18" charset="-34"/>
              </a:rPr>
              <a:t>Bangkok Council</a:t>
            </a:r>
          </a:p>
          <a:p>
            <a:r>
              <a:rPr lang="en-US" dirty="0">
                <a:latin typeface="Angsana New" panose="02020603050405020304" pitchFamily="18" charset="-34"/>
                <a:cs typeface="Angsana New" panose="02020603050405020304" pitchFamily="18" charset="-34"/>
              </a:rPr>
              <a:t>Governor of Bangkok</a:t>
            </a:r>
          </a:p>
          <a:p>
            <a:r>
              <a:rPr lang="en-US" dirty="0">
                <a:latin typeface="Angsana New" panose="02020603050405020304" pitchFamily="18" charset="-34"/>
                <a:cs typeface="Angsana New" panose="02020603050405020304" pitchFamily="18" charset="-34"/>
              </a:rPr>
              <a:t>Office and District Office</a:t>
            </a:r>
          </a:p>
          <a:p>
            <a:r>
              <a:rPr lang="en-US" dirty="0">
                <a:latin typeface="Angsana New" panose="02020603050405020304" pitchFamily="18" charset="-34"/>
                <a:cs typeface="Angsana New" panose="02020603050405020304" pitchFamily="18" charset="-34"/>
              </a:rPr>
              <a:t>Administration of the Bangkok Treasury</a:t>
            </a:r>
          </a:p>
          <a:p>
            <a:r>
              <a:rPr lang="en-US" dirty="0">
                <a:latin typeface="Angsana New" panose="02020603050405020304" pitchFamily="18" charset="-34"/>
                <a:cs typeface="Angsana New" panose="02020603050405020304" pitchFamily="18" charset="-34"/>
              </a:rPr>
              <a:t>the supervision of Bangkok</a:t>
            </a:r>
            <a:endParaRPr lang="th-TH" dirty="0"/>
          </a:p>
          <a:p>
            <a:pPr marL="0" indent="0">
              <a:buNone/>
            </a:pPr>
            <a:endParaRPr lang="th-TH" dirty="0"/>
          </a:p>
          <a:p>
            <a:pPr marL="0" indent="0">
              <a:buNone/>
            </a:pPr>
            <a:r>
              <a:rPr lang="th-TH" dirty="0"/>
              <a:t>	</a:t>
            </a:r>
          </a:p>
        </p:txBody>
      </p:sp>
    </p:spTree>
    <p:extLst>
      <p:ext uri="{BB962C8B-B14F-4D97-AF65-F5344CB8AC3E}">
        <p14:creationId xmlns:p14="http://schemas.microsoft.com/office/powerpoint/2010/main" val="1270752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670" y="293818"/>
            <a:ext cx="6104234" cy="903587"/>
          </a:xfrm>
        </p:spPr>
        <p:txBody>
          <a:bodyPr>
            <a:normAutofit/>
          </a:bodyPr>
          <a:lstStyle/>
          <a:p>
            <a:pPr algn="ctr"/>
            <a:r>
              <a:rPr lang="en-US" dirty="0"/>
              <a:t>City of </a:t>
            </a:r>
            <a:r>
              <a:rPr lang="en-US" dirty="0" err="1"/>
              <a:t>Pattaya</a:t>
            </a:r>
            <a:endParaRPr lang="en-US" dirty="0"/>
          </a:p>
        </p:txBody>
      </p:sp>
      <p:sp>
        <p:nvSpPr>
          <p:cNvPr id="5" name="Content Placeholder 4"/>
          <p:cNvSpPr>
            <a:spLocks noGrp="1"/>
          </p:cNvSpPr>
          <p:nvPr>
            <p:ph idx="1"/>
          </p:nvPr>
        </p:nvSpPr>
        <p:spPr>
          <a:xfrm>
            <a:off x="2586835" y="1197405"/>
            <a:ext cx="6104234" cy="3436007"/>
          </a:xfrm>
        </p:spPr>
        <p:txBody>
          <a:bodyPr>
            <a:normAutofit/>
          </a:bodyPr>
          <a:lstStyle/>
          <a:p>
            <a:r>
              <a:rPr lang="en-US" dirty="0" err="1">
                <a:latin typeface="Angsana New" panose="02020603050405020304" pitchFamily="18" charset="-34"/>
                <a:cs typeface="Angsana New" panose="02020603050405020304" pitchFamily="18" charset="-34"/>
              </a:rPr>
              <a:t>Pattaya</a:t>
            </a:r>
            <a:r>
              <a:rPr lang="en-US" dirty="0">
                <a:latin typeface="Angsana New" panose="02020603050405020304" pitchFamily="18" charset="-34"/>
                <a:cs typeface="Angsana New" panose="02020603050405020304" pitchFamily="18" charset="-34"/>
              </a:rPr>
              <a:t> City Council</a:t>
            </a:r>
          </a:p>
          <a:p>
            <a:r>
              <a:rPr lang="en-US" dirty="0">
                <a:latin typeface="Angsana New" panose="02020603050405020304" pitchFamily="18" charset="-34"/>
                <a:cs typeface="Angsana New" panose="02020603050405020304" pitchFamily="18" charset="-34"/>
              </a:rPr>
              <a:t>Mayor of </a:t>
            </a:r>
            <a:r>
              <a:rPr lang="en-US" dirty="0" err="1">
                <a:latin typeface="Angsana New" panose="02020603050405020304" pitchFamily="18" charset="-34"/>
                <a:cs typeface="Angsana New" panose="02020603050405020304" pitchFamily="18" charset="-34"/>
              </a:rPr>
              <a:t>Pattaya</a:t>
            </a:r>
            <a:endParaRPr lang="en-US" dirty="0">
              <a:latin typeface="Angsana New" panose="02020603050405020304" pitchFamily="18" charset="-34"/>
              <a:cs typeface="Angsana New" panose="02020603050405020304" pitchFamily="18" charset="-34"/>
            </a:endParaRPr>
          </a:p>
          <a:p>
            <a:r>
              <a:rPr lang="en-US" dirty="0" err="1">
                <a:latin typeface="Angsana New" panose="02020603050405020304" pitchFamily="18" charset="-34"/>
                <a:cs typeface="Angsana New" panose="02020603050405020304" pitchFamily="18" charset="-34"/>
              </a:rPr>
              <a:t>Pattaya</a:t>
            </a:r>
            <a:r>
              <a:rPr lang="en-US" dirty="0">
                <a:latin typeface="Angsana New" panose="02020603050405020304" pitchFamily="18" charset="-34"/>
                <a:cs typeface="Angsana New" panose="02020603050405020304" pitchFamily="18" charset="-34"/>
              </a:rPr>
              <a:t> City Treasury Administration</a:t>
            </a:r>
          </a:p>
          <a:p>
            <a:r>
              <a:rPr lang="en-US" dirty="0" err="1">
                <a:latin typeface="Angsana New" panose="02020603050405020304" pitchFamily="18" charset="-34"/>
                <a:cs typeface="Angsana New" panose="02020603050405020304" pitchFamily="18" charset="-34"/>
              </a:rPr>
              <a:t>Pattaya</a:t>
            </a:r>
            <a:r>
              <a:rPr lang="en-US" dirty="0">
                <a:latin typeface="Angsana New" panose="02020603050405020304" pitchFamily="18" charset="-34"/>
                <a:cs typeface="Angsana New" panose="02020603050405020304" pitchFamily="18" charset="-34"/>
              </a:rPr>
              <a:t> City Regulation</a:t>
            </a:r>
            <a:endParaRPr lang="th-TH" dirty="0"/>
          </a:p>
          <a:p>
            <a:pPr marL="0" indent="0">
              <a:buNone/>
            </a:pPr>
            <a:endParaRPr lang="th-TH" dirty="0"/>
          </a:p>
          <a:p>
            <a:pPr marL="0" indent="0">
              <a:buNone/>
            </a:pPr>
            <a:r>
              <a:rPr lang="th-TH" dirty="0"/>
              <a:t>	</a:t>
            </a:r>
          </a:p>
        </p:txBody>
      </p:sp>
    </p:spTree>
    <p:extLst>
      <p:ext uri="{BB962C8B-B14F-4D97-AF65-F5344CB8AC3E}">
        <p14:creationId xmlns:p14="http://schemas.microsoft.com/office/powerpoint/2010/main" val="2115119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07080" y="218659"/>
            <a:ext cx="7940660" cy="903587"/>
          </a:xfrm>
        </p:spPr>
        <p:txBody>
          <a:bodyPr>
            <a:normAutofit fontScale="90000"/>
          </a:bodyPr>
          <a:lstStyle/>
          <a:p>
            <a:pPr algn="ctr"/>
            <a:r>
              <a:rPr lang="en-US" dirty="0" smtClean="0"/>
              <a:t>The </a:t>
            </a:r>
            <a:r>
              <a:rPr lang="en-US" dirty="0"/>
              <a:t>relationship between local government and council</a:t>
            </a:r>
            <a:endParaRPr lang="en-US" dirty="0"/>
          </a:p>
        </p:txBody>
      </p:sp>
      <p:sp>
        <p:nvSpPr>
          <p:cNvPr id="5" name="Content Placeholder 4"/>
          <p:cNvSpPr>
            <a:spLocks noGrp="1"/>
          </p:cNvSpPr>
          <p:nvPr>
            <p:ph idx="1"/>
          </p:nvPr>
        </p:nvSpPr>
        <p:spPr>
          <a:xfrm>
            <a:off x="2586835" y="1197405"/>
            <a:ext cx="6104234" cy="3436007"/>
          </a:xfrm>
        </p:spPr>
        <p:txBody>
          <a:bodyPr>
            <a:normAutofit/>
          </a:bodyPr>
          <a:lstStyle/>
          <a:p>
            <a:r>
              <a:rPr lang="en-US" dirty="0">
                <a:latin typeface="Angsana New" panose="02020603050405020304" pitchFamily="18" charset="-34"/>
                <a:cs typeface="Angsana New" panose="02020603050405020304" pitchFamily="18" charset="-34"/>
              </a:rPr>
              <a:t>mutual dependence</a:t>
            </a:r>
          </a:p>
          <a:p>
            <a:r>
              <a:rPr lang="en-US" dirty="0">
                <a:latin typeface="Angsana New" panose="02020603050405020304" pitchFamily="18" charset="-34"/>
                <a:cs typeface="Angsana New" panose="02020603050405020304" pitchFamily="18" charset="-34"/>
              </a:rPr>
              <a:t>Local Area Network Interaction</a:t>
            </a:r>
          </a:p>
          <a:p>
            <a:r>
              <a:rPr lang="en-US" dirty="0">
                <a:latin typeface="Angsana New" panose="02020603050405020304" pitchFamily="18" charset="-34"/>
                <a:cs typeface="Angsana New" panose="02020603050405020304" pitchFamily="18" charset="-34"/>
              </a:rPr>
              <a:t>have a degree of state independence</a:t>
            </a:r>
            <a:endParaRPr lang="th-TH" dirty="0"/>
          </a:p>
          <a:p>
            <a:pPr marL="0" indent="0">
              <a:buNone/>
            </a:pPr>
            <a:endParaRPr lang="th-TH" dirty="0"/>
          </a:p>
          <a:p>
            <a:pPr marL="0" indent="0">
              <a:buNone/>
            </a:pPr>
            <a:r>
              <a:rPr lang="th-TH" dirty="0"/>
              <a:t>	</a:t>
            </a:r>
          </a:p>
        </p:txBody>
      </p:sp>
    </p:spTree>
    <p:extLst>
      <p:ext uri="{BB962C8B-B14F-4D97-AF65-F5344CB8AC3E}">
        <p14:creationId xmlns:p14="http://schemas.microsoft.com/office/powerpoint/2010/main" val="4218497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olorful text on a black background&#10;&#10;Description automatically generated">
            <a:extLst>
              <a:ext uri="{FF2B5EF4-FFF2-40B4-BE49-F238E27FC236}">
                <a16:creationId xmlns:a16="http://schemas.microsoft.com/office/drawing/2014/main" id="{6750BE9D-ACCD-7979-C662-4BA2EF61F81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5195" y="1502815"/>
            <a:ext cx="6038551" cy="3442235"/>
          </a:xfrm>
          <a:prstGeom prst="rect">
            <a:avLst/>
          </a:prstGeom>
        </p:spPr>
      </p:pic>
    </p:spTree>
    <p:extLst>
      <p:ext uri="{BB962C8B-B14F-4D97-AF65-F5344CB8AC3E}">
        <p14:creationId xmlns:p14="http://schemas.microsoft.com/office/powerpoint/2010/main" val="10910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th-TH" dirty="0"/>
              <a:t>                                      </a:t>
            </a:r>
            <a:r>
              <a:rPr lang="en-US" dirty="0" smtClean="0"/>
              <a:t>T</a:t>
            </a:r>
            <a:r>
              <a:rPr lang="en-US" dirty="0" smtClean="0"/>
              <a:t>he </a:t>
            </a:r>
            <a:r>
              <a:rPr lang="en-US" dirty="0"/>
              <a:t>object of a subject</a:t>
            </a:r>
            <a:endParaRPr lang="en-US" dirty="0"/>
          </a:p>
        </p:txBody>
      </p:sp>
      <p:sp>
        <p:nvSpPr>
          <p:cNvPr id="3" name="Content Placeholder 2"/>
          <p:cNvSpPr>
            <a:spLocks noGrp="1"/>
          </p:cNvSpPr>
          <p:nvPr>
            <p:ph idx="1"/>
          </p:nvPr>
        </p:nvSpPr>
        <p:spPr>
          <a:xfrm>
            <a:off x="457200" y="1960930"/>
            <a:ext cx="8390540" cy="1832460"/>
          </a:xfrm>
        </p:spPr>
        <p:txBody>
          <a:bodyPr/>
          <a:lstStyle/>
          <a:p>
            <a:pPr marL="0" indent="0" algn="thaiDist">
              <a:buNone/>
            </a:pPr>
            <a:r>
              <a:rPr lang="th-TH" dirty="0"/>
              <a:t>	</a:t>
            </a:r>
            <a:r>
              <a:rPr lang="en-US" dirty="0">
                <a:latin typeface="Angsana New" panose="02020603050405020304" pitchFamily="18" charset="-34"/>
                <a:cs typeface="Angsana New" panose="02020603050405020304" pitchFamily="18" charset="-34"/>
              </a:rPr>
              <a:t>To provide students with an understanding of concepts, theories on state and government, administrative management principles, local governance theory as well as important foreign governments in the West and Asia as well as future local governments.</a:t>
            </a:r>
            <a:endParaRPr lang="en-US" dirty="0"/>
          </a:p>
        </p:txBody>
      </p:sp>
    </p:spTree>
    <p:extLst>
      <p:ext uri="{BB962C8B-B14F-4D97-AF65-F5344CB8AC3E}">
        <p14:creationId xmlns:p14="http://schemas.microsoft.com/office/powerpoint/2010/main" val="410330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07080" y="70937"/>
            <a:ext cx="7024430" cy="903587"/>
          </a:xfrm>
        </p:spPr>
        <p:txBody>
          <a:bodyPr>
            <a:normAutofit/>
          </a:bodyPr>
          <a:lstStyle/>
          <a:p>
            <a:pPr algn="ctr"/>
            <a:r>
              <a:rPr lang="en-US" dirty="0"/>
              <a:t>Politics and government of Thailand</a:t>
            </a:r>
            <a:endParaRPr lang="en-US" dirty="0"/>
          </a:p>
        </p:txBody>
      </p:sp>
      <p:sp>
        <p:nvSpPr>
          <p:cNvPr id="5" name="Content Placeholder 4"/>
          <p:cNvSpPr>
            <a:spLocks noGrp="1"/>
          </p:cNvSpPr>
          <p:nvPr>
            <p:ph idx="1"/>
          </p:nvPr>
        </p:nvSpPr>
        <p:spPr>
          <a:xfrm>
            <a:off x="2586835" y="1197405"/>
            <a:ext cx="6104234" cy="3436007"/>
          </a:xfrm>
        </p:spPr>
        <p:txBody>
          <a:bodyPr/>
          <a:lstStyle/>
          <a:p>
            <a:r>
              <a:rPr lang="en-US" dirty="0">
                <a:latin typeface="Angsana New" panose="02020603050405020304" pitchFamily="18" charset="-34"/>
                <a:cs typeface="Angsana New" panose="02020603050405020304" pitchFamily="18" charset="-34"/>
              </a:rPr>
              <a:t>the meaning of </a:t>
            </a:r>
            <a:r>
              <a:rPr lang="en-US" dirty="0" smtClean="0">
                <a:latin typeface="Angsana New" panose="02020603050405020304" pitchFamily="18" charset="-34"/>
                <a:cs typeface="Angsana New" panose="02020603050405020304" pitchFamily="18" charset="-34"/>
              </a:rPr>
              <a:t>state/nation/country</a:t>
            </a:r>
          </a:p>
          <a:p>
            <a:r>
              <a:rPr lang="en-US" dirty="0">
                <a:latin typeface="Angsana New" panose="02020603050405020304" pitchFamily="18" charset="-34"/>
                <a:cs typeface="Angsana New" panose="02020603050405020304" pitchFamily="18" charset="-34"/>
              </a:rPr>
              <a:t>the composition of a </a:t>
            </a:r>
            <a:r>
              <a:rPr lang="en-US" dirty="0" smtClean="0">
                <a:latin typeface="Angsana New" panose="02020603050405020304" pitchFamily="18" charset="-34"/>
                <a:cs typeface="Angsana New" panose="02020603050405020304" pitchFamily="18" charset="-34"/>
              </a:rPr>
              <a:t>state</a:t>
            </a:r>
          </a:p>
          <a:p>
            <a:r>
              <a:rPr lang="en-US" dirty="0">
                <a:latin typeface="Angsana New" panose="02020603050405020304" pitchFamily="18" charset="-34"/>
                <a:cs typeface="Angsana New" panose="02020603050405020304" pitchFamily="18" charset="-34"/>
              </a:rPr>
              <a:t>the birth of a </a:t>
            </a:r>
            <a:r>
              <a:rPr lang="en-US" dirty="0" smtClean="0">
                <a:latin typeface="Angsana New" panose="02020603050405020304" pitchFamily="18" charset="-34"/>
                <a:cs typeface="Angsana New" panose="02020603050405020304" pitchFamily="18" charset="-34"/>
              </a:rPr>
              <a:t>state</a:t>
            </a:r>
          </a:p>
          <a:p>
            <a:r>
              <a:rPr lang="en-US" dirty="0">
                <a:latin typeface="Angsana New" panose="02020603050405020304" pitchFamily="18" charset="-34"/>
                <a:cs typeface="Angsana New" panose="02020603050405020304" pitchFamily="18" charset="-34"/>
              </a:rPr>
              <a:t>a form of </a:t>
            </a:r>
            <a:r>
              <a:rPr lang="en-US" dirty="0" smtClean="0">
                <a:latin typeface="Angsana New" panose="02020603050405020304" pitchFamily="18" charset="-34"/>
                <a:cs typeface="Angsana New" panose="02020603050405020304" pitchFamily="18" charset="-34"/>
              </a:rPr>
              <a:t>state</a:t>
            </a:r>
          </a:p>
          <a:p>
            <a:r>
              <a:rPr lang="en-US" dirty="0">
                <a:latin typeface="Angsana New" panose="02020603050405020304" pitchFamily="18" charset="-34"/>
                <a:cs typeface="Angsana New" panose="02020603050405020304" pitchFamily="18" charset="-34"/>
              </a:rPr>
              <a:t>sovereignty</a:t>
            </a:r>
            <a:endParaRPr lang="th-TH" dirty="0"/>
          </a:p>
        </p:txBody>
      </p:sp>
    </p:spTree>
    <p:extLst>
      <p:ext uri="{BB962C8B-B14F-4D97-AF65-F5344CB8AC3E}">
        <p14:creationId xmlns:p14="http://schemas.microsoft.com/office/powerpoint/2010/main" val="1101633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07079" y="70937"/>
            <a:ext cx="6566315" cy="903587"/>
          </a:xfrm>
        </p:spPr>
        <p:txBody>
          <a:bodyPr>
            <a:normAutofit fontScale="90000"/>
          </a:bodyPr>
          <a:lstStyle/>
          <a:p>
            <a:pPr algn="ctr"/>
            <a:r>
              <a:rPr lang="en-US" dirty="0"/>
              <a:t>Meaning of Thai government politics</a:t>
            </a:r>
            <a:endParaRPr lang="en-US" dirty="0"/>
          </a:p>
        </p:txBody>
      </p:sp>
      <p:sp>
        <p:nvSpPr>
          <p:cNvPr id="5" name="Content Placeholder 4"/>
          <p:cNvSpPr>
            <a:spLocks noGrp="1"/>
          </p:cNvSpPr>
          <p:nvPr>
            <p:ph idx="1"/>
          </p:nvPr>
        </p:nvSpPr>
        <p:spPr>
          <a:xfrm>
            <a:off x="2586835" y="1197405"/>
            <a:ext cx="6104234" cy="3436007"/>
          </a:xfrm>
        </p:spPr>
        <p:txBody>
          <a:bodyPr/>
          <a:lstStyle/>
          <a:p>
            <a:r>
              <a:rPr lang="en-US" dirty="0">
                <a:latin typeface="Angsana New" panose="02020603050405020304" pitchFamily="18" charset="-34"/>
                <a:cs typeface="Angsana New" panose="02020603050405020304" pitchFamily="18" charset="-34"/>
              </a:rPr>
              <a:t>form of </a:t>
            </a:r>
            <a:r>
              <a:rPr lang="en-US" dirty="0" smtClean="0">
                <a:latin typeface="Angsana New" panose="02020603050405020304" pitchFamily="18" charset="-34"/>
                <a:cs typeface="Angsana New" panose="02020603050405020304" pitchFamily="18" charset="-34"/>
              </a:rPr>
              <a:t>government</a:t>
            </a:r>
            <a:endParaRPr lang="th-TH" dirty="0" smtClean="0">
              <a:latin typeface="Angsana New" panose="02020603050405020304" pitchFamily="18" charset="-34"/>
              <a:cs typeface="Angsana New" panose="02020603050405020304" pitchFamily="18" charset="-34"/>
            </a:endParaRPr>
          </a:p>
          <a:p>
            <a:r>
              <a:rPr lang="en-US" dirty="0">
                <a:latin typeface="Angsana New" panose="02020603050405020304" pitchFamily="18" charset="-34"/>
                <a:cs typeface="Angsana New" panose="02020603050405020304" pitchFamily="18" charset="-34"/>
              </a:rPr>
              <a:t>Politics and government in a democratic system</a:t>
            </a:r>
            <a:endParaRPr lang="th-TH" dirty="0"/>
          </a:p>
        </p:txBody>
      </p:sp>
    </p:spTree>
    <p:extLst>
      <p:ext uri="{BB962C8B-B14F-4D97-AF65-F5344CB8AC3E}">
        <p14:creationId xmlns:p14="http://schemas.microsoft.com/office/powerpoint/2010/main" val="784433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07079" y="70937"/>
            <a:ext cx="7783989" cy="903587"/>
          </a:xfrm>
        </p:spPr>
        <p:txBody>
          <a:bodyPr>
            <a:normAutofit fontScale="90000"/>
          </a:bodyPr>
          <a:lstStyle/>
          <a:p>
            <a:pPr algn="ctr"/>
            <a:r>
              <a:rPr lang="en-US" dirty="0"/>
              <a:t>The concept of Thai local government theory</a:t>
            </a:r>
            <a:endParaRPr lang="en-US" dirty="0"/>
          </a:p>
        </p:txBody>
      </p:sp>
      <p:sp>
        <p:nvSpPr>
          <p:cNvPr id="5" name="Content Placeholder 4"/>
          <p:cNvSpPr>
            <a:spLocks noGrp="1"/>
          </p:cNvSpPr>
          <p:nvPr>
            <p:ph idx="1"/>
          </p:nvPr>
        </p:nvSpPr>
        <p:spPr>
          <a:xfrm>
            <a:off x="2586835" y="1197405"/>
            <a:ext cx="6104234" cy="3436007"/>
          </a:xfrm>
        </p:spPr>
        <p:txBody>
          <a:bodyPr/>
          <a:lstStyle/>
          <a:p>
            <a:r>
              <a:rPr lang="en-US" dirty="0">
                <a:latin typeface="Angsana New" panose="02020603050405020304" pitchFamily="18" charset="-34"/>
                <a:cs typeface="Angsana New" panose="02020603050405020304" pitchFamily="18" charset="-34"/>
              </a:rPr>
              <a:t>the meaning of each country's local </a:t>
            </a:r>
            <a:r>
              <a:rPr lang="en-US" dirty="0" smtClean="0">
                <a:latin typeface="Angsana New" panose="02020603050405020304" pitchFamily="18" charset="-34"/>
                <a:cs typeface="Angsana New" panose="02020603050405020304" pitchFamily="18" charset="-34"/>
              </a:rPr>
              <a:t>government</a:t>
            </a:r>
            <a:endParaRPr lang="th-TH" dirty="0" smtClean="0">
              <a:latin typeface="Angsana New" panose="02020603050405020304" pitchFamily="18" charset="-34"/>
              <a:cs typeface="Angsana New" panose="02020603050405020304" pitchFamily="18" charset="-34"/>
            </a:endParaRPr>
          </a:p>
          <a:p>
            <a:pPr marL="0" indent="0">
              <a:buNone/>
            </a:pPr>
            <a:r>
              <a:rPr lang="th-TH" dirty="0">
                <a:latin typeface="Angsana New" panose="02020603050405020304" pitchFamily="18" charset="-34"/>
                <a:cs typeface="Angsana New" panose="02020603050405020304" pitchFamily="18" charset="-34"/>
              </a:rPr>
              <a:t>	</a:t>
            </a:r>
            <a:r>
              <a:rPr lang="th-TH" dirty="0" smtClean="0">
                <a:latin typeface="Angsana New" panose="02020603050405020304" pitchFamily="18" charset="-34"/>
                <a:cs typeface="Angsana New" panose="02020603050405020304" pitchFamily="18" charset="-34"/>
              </a:rPr>
              <a:t>-</a:t>
            </a:r>
            <a:r>
              <a:rPr lang="en-US" dirty="0" smtClean="0">
                <a:latin typeface="Angsana New" panose="02020603050405020304" pitchFamily="18" charset="-34"/>
                <a:cs typeface="Angsana New" panose="02020603050405020304" pitchFamily="18" charset="-34"/>
              </a:rPr>
              <a:t>Thailand</a:t>
            </a:r>
            <a:endParaRPr lang="th-TH" dirty="0" smtClean="0">
              <a:latin typeface="Angsana New" panose="02020603050405020304" pitchFamily="18" charset="-34"/>
              <a:cs typeface="Angsana New" panose="02020603050405020304" pitchFamily="18" charset="-34"/>
            </a:endParaRPr>
          </a:p>
          <a:p>
            <a:pPr marL="0" indent="0">
              <a:buNone/>
            </a:pPr>
            <a:r>
              <a:rPr lang="th-TH" dirty="0">
                <a:latin typeface="Angsana New" panose="02020603050405020304" pitchFamily="18" charset="-34"/>
                <a:cs typeface="Angsana New" panose="02020603050405020304" pitchFamily="18" charset="-34"/>
              </a:rPr>
              <a:t>	</a:t>
            </a:r>
            <a:r>
              <a:rPr lang="th-TH" dirty="0" smtClean="0">
                <a:latin typeface="Angsana New" panose="02020603050405020304" pitchFamily="18" charset="-34"/>
                <a:cs typeface="Angsana New" panose="02020603050405020304" pitchFamily="18" charset="-34"/>
              </a:rPr>
              <a:t>-</a:t>
            </a:r>
            <a:r>
              <a:rPr lang="en-US" dirty="0" smtClean="0">
                <a:latin typeface="Angsana New" panose="02020603050405020304" pitchFamily="18" charset="-34"/>
                <a:cs typeface="Angsana New" panose="02020603050405020304" pitchFamily="18" charset="-34"/>
              </a:rPr>
              <a:t>Sweden</a:t>
            </a:r>
            <a:endParaRPr lang="th-TH" dirty="0" smtClean="0">
              <a:latin typeface="Angsana New" panose="02020603050405020304" pitchFamily="18" charset="-34"/>
              <a:cs typeface="Angsana New" panose="02020603050405020304" pitchFamily="18" charset="-34"/>
            </a:endParaRPr>
          </a:p>
          <a:p>
            <a:pPr marL="0" indent="0">
              <a:buNone/>
            </a:pPr>
            <a:r>
              <a:rPr lang="th-TH" dirty="0">
                <a:latin typeface="Angsana New" panose="02020603050405020304" pitchFamily="18" charset="-34"/>
                <a:cs typeface="Angsana New" panose="02020603050405020304" pitchFamily="18" charset="-34"/>
              </a:rPr>
              <a:t>	</a:t>
            </a:r>
            <a:r>
              <a:rPr lang="th-TH" dirty="0" smtClean="0">
                <a:latin typeface="Angsana New" panose="02020603050405020304" pitchFamily="18" charset="-34"/>
                <a:cs typeface="Angsana New" panose="02020603050405020304" pitchFamily="18" charset="-34"/>
              </a:rPr>
              <a:t>-</a:t>
            </a:r>
            <a:r>
              <a:rPr lang="en-US" dirty="0">
                <a:latin typeface="Angsana New" panose="02020603050405020304" pitchFamily="18" charset="-34"/>
                <a:cs typeface="Angsana New" panose="02020603050405020304" pitchFamily="18" charset="-34"/>
              </a:rPr>
              <a:t>COUNTRY OF </a:t>
            </a:r>
            <a:r>
              <a:rPr lang="en-US" dirty="0" smtClean="0">
                <a:latin typeface="Angsana New" panose="02020603050405020304" pitchFamily="18" charset="-34"/>
                <a:cs typeface="Angsana New" panose="02020603050405020304" pitchFamily="18" charset="-34"/>
              </a:rPr>
              <a:t>AUSTRALIA</a:t>
            </a:r>
            <a:endParaRPr lang="th-TH" dirty="0" smtClean="0">
              <a:latin typeface="Angsana New" panose="02020603050405020304" pitchFamily="18" charset="-34"/>
              <a:cs typeface="Angsana New" panose="02020603050405020304" pitchFamily="18" charset="-34"/>
            </a:endParaRPr>
          </a:p>
          <a:p>
            <a:pPr marL="0" indent="0">
              <a:buNone/>
            </a:pPr>
            <a:r>
              <a:rPr lang="th-TH" dirty="0">
                <a:latin typeface="Angsana New" panose="02020603050405020304" pitchFamily="18" charset="-34"/>
                <a:cs typeface="Angsana New" panose="02020603050405020304" pitchFamily="18" charset="-34"/>
              </a:rPr>
              <a:t>	</a:t>
            </a:r>
            <a:r>
              <a:rPr lang="th-TH" dirty="0" smtClean="0">
                <a:latin typeface="Angsana New" panose="02020603050405020304" pitchFamily="18" charset="-34"/>
                <a:cs typeface="Angsana New" panose="02020603050405020304" pitchFamily="18" charset="-34"/>
              </a:rPr>
              <a:t>-</a:t>
            </a:r>
            <a:r>
              <a:rPr lang="en-US" dirty="0">
                <a:latin typeface="Angsana New" panose="02020603050405020304" pitchFamily="18" charset="-34"/>
                <a:cs typeface="Angsana New" panose="02020603050405020304" pitchFamily="18" charset="-34"/>
              </a:rPr>
              <a:t> national development project</a:t>
            </a:r>
            <a:endParaRPr lang="th-TH" dirty="0">
              <a:latin typeface="Angsana New" panose="02020603050405020304" pitchFamily="18" charset="-34"/>
              <a:cs typeface="Angsana New" panose="02020603050405020304" pitchFamily="18" charset="-34"/>
            </a:endParaRPr>
          </a:p>
        </p:txBody>
      </p:sp>
    </p:spTree>
    <p:extLst>
      <p:ext uri="{BB962C8B-B14F-4D97-AF65-F5344CB8AC3E}">
        <p14:creationId xmlns:p14="http://schemas.microsoft.com/office/powerpoint/2010/main" val="4254444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07080" y="70937"/>
            <a:ext cx="6104234" cy="903587"/>
          </a:xfrm>
        </p:spPr>
        <p:txBody>
          <a:bodyPr>
            <a:normAutofit/>
          </a:bodyPr>
          <a:lstStyle/>
          <a:p>
            <a:pPr algn="ctr"/>
            <a:r>
              <a:rPr lang="en-US" dirty="0"/>
              <a:t>T</a:t>
            </a:r>
            <a:r>
              <a:rPr lang="en-US" dirty="0" smtClean="0"/>
              <a:t>he </a:t>
            </a:r>
            <a:r>
              <a:rPr lang="en-US" dirty="0"/>
              <a:t>idea of local government</a:t>
            </a:r>
            <a:endParaRPr lang="en-US" dirty="0"/>
          </a:p>
        </p:txBody>
      </p:sp>
      <p:sp>
        <p:nvSpPr>
          <p:cNvPr id="5" name="Content Placeholder 4"/>
          <p:cNvSpPr>
            <a:spLocks noGrp="1"/>
          </p:cNvSpPr>
          <p:nvPr>
            <p:ph idx="1"/>
          </p:nvPr>
        </p:nvSpPr>
        <p:spPr>
          <a:xfrm>
            <a:off x="2586835" y="1197405"/>
            <a:ext cx="6104234" cy="3436007"/>
          </a:xfrm>
        </p:spPr>
        <p:txBody>
          <a:bodyPr>
            <a:normAutofit/>
          </a:bodyPr>
          <a:lstStyle/>
          <a:p>
            <a:r>
              <a:rPr lang="en-US" dirty="0">
                <a:latin typeface="Angsana New" panose="02020603050405020304" pitchFamily="18" charset="-34"/>
                <a:cs typeface="Angsana New" panose="02020603050405020304" pitchFamily="18" charset="-34"/>
              </a:rPr>
              <a:t>the concept of self-government</a:t>
            </a:r>
          </a:p>
          <a:p>
            <a:r>
              <a:rPr lang="en-US" dirty="0">
                <a:latin typeface="Angsana New" panose="02020603050405020304" pitchFamily="18" charset="-34"/>
                <a:cs typeface="Angsana New" panose="02020603050405020304" pitchFamily="18" charset="-34"/>
              </a:rPr>
              <a:t>the concept of decentralization</a:t>
            </a:r>
          </a:p>
          <a:p>
            <a:r>
              <a:rPr lang="en-US" dirty="0">
                <a:latin typeface="Angsana New" panose="02020603050405020304" pitchFamily="18" charset="-34"/>
                <a:cs typeface="Angsana New" panose="02020603050405020304" pitchFamily="18" charset="-34"/>
              </a:rPr>
              <a:t>concept of local autonomy</a:t>
            </a:r>
          </a:p>
          <a:p>
            <a:r>
              <a:rPr lang="en-US" dirty="0">
                <a:latin typeface="Angsana New" panose="02020603050405020304" pitchFamily="18" charset="-34"/>
                <a:cs typeface="Angsana New" panose="02020603050405020304" pitchFamily="18" charset="-34"/>
              </a:rPr>
              <a:t>the concept of political participation</a:t>
            </a:r>
          </a:p>
          <a:p>
            <a:r>
              <a:rPr lang="en-US" dirty="0">
                <a:latin typeface="Angsana New" panose="02020603050405020304" pitchFamily="18" charset="-34"/>
                <a:cs typeface="Angsana New" panose="02020603050405020304" pitchFamily="18" charset="-34"/>
              </a:rPr>
              <a:t>the idea of local democracy</a:t>
            </a:r>
            <a:endParaRPr lang="th-TH" dirty="0"/>
          </a:p>
          <a:p>
            <a:pPr marL="0" indent="0">
              <a:buNone/>
            </a:pPr>
            <a:r>
              <a:rPr lang="th-TH" dirty="0"/>
              <a:t>	</a:t>
            </a:r>
          </a:p>
        </p:txBody>
      </p:sp>
    </p:spTree>
    <p:extLst>
      <p:ext uri="{BB962C8B-B14F-4D97-AF65-F5344CB8AC3E}">
        <p14:creationId xmlns:p14="http://schemas.microsoft.com/office/powerpoint/2010/main" val="129602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65195" y="814171"/>
            <a:ext cx="6104234" cy="903587"/>
          </a:xfrm>
        </p:spPr>
        <p:txBody>
          <a:bodyPr>
            <a:normAutofit/>
          </a:bodyPr>
          <a:lstStyle/>
          <a:p>
            <a:pPr algn="ctr"/>
            <a:r>
              <a:rPr lang="en-US" dirty="0" smtClean="0"/>
              <a:t>Theory </a:t>
            </a:r>
            <a:r>
              <a:rPr lang="en-US" dirty="0"/>
              <a:t>of local government</a:t>
            </a:r>
            <a:endParaRPr lang="en-US" dirty="0"/>
          </a:p>
        </p:txBody>
      </p:sp>
      <p:sp>
        <p:nvSpPr>
          <p:cNvPr id="5" name="Content Placeholder 4"/>
          <p:cNvSpPr>
            <a:spLocks noGrp="1"/>
          </p:cNvSpPr>
          <p:nvPr>
            <p:ph idx="1"/>
          </p:nvPr>
        </p:nvSpPr>
        <p:spPr>
          <a:xfrm>
            <a:off x="2892245" y="1726729"/>
            <a:ext cx="6104234" cy="3436007"/>
          </a:xfrm>
        </p:spPr>
        <p:txBody>
          <a:bodyPr>
            <a:normAutofit/>
          </a:bodyPr>
          <a:lstStyle/>
          <a:p>
            <a:r>
              <a:rPr lang="en-US" dirty="0">
                <a:latin typeface="Angsana New" panose="02020603050405020304" pitchFamily="18" charset="-34"/>
                <a:cs typeface="Angsana New" panose="02020603050405020304" pitchFamily="18" charset="-34"/>
              </a:rPr>
              <a:t>old-fashioned local government</a:t>
            </a:r>
          </a:p>
          <a:p>
            <a:r>
              <a:rPr lang="en-US" dirty="0">
                <a:latin typeface="Angsana New" panose="02020603050405020304" pitchFamily="18" charset="-34"/>
                <a:cs typeface="Angsana New" panose="02020603050405020304" pitchFamily="18" charset="-34"/>
              </a:rPr>
              <a:t>a new type of local government</a:t>
            </a:r>
            <a:endParaRPr lang="th-TH" dirty="0"/>
          </a:p>
          <a:p>
            <a:pPr marL="0" indent="0">
              <a:buNone/>
            </a:pPr>
            <a:r>
              <a:rPr lang="th-TH" dirty="0"/>
              <a:t>	</a:t>
            </a:r>
          </a:p>
        </p:txBody>
      </p:sp>
    </p:spTree>
    <p:extLst>
      <p:ext uri="{BB962C8B-B14F-4D97-AF65-F5344CB8AC3E}">
        <p14:creationId xmlns:p14="http://schemas.microsoft.com/office/powerpoint/2010/main" val="4090146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8914" y="433880"/>
            <a:ext cx="7940660" cy="903587"/>
          </a:xfrm>
        </p:spPr>
        <p:txBody>
          <a:bodyPr>
            <a:normAutofit fontScale="90000"/>
          </a:bodyPr>
          <a:lstStyle/>
          <a:p>
            <a:pPr algn="ctr"/>
            <a:r>
              <a:rPr lang="en-US" dirty="0"/>
              <a:t>Basic Principles of Good Management of Local Governments</a:t>
            </a:r>
            <a:endParaRPr lang="en-US" dirty="0"/>
          </a:p>
        </p:txBody>
      </p:sp>
      <p:sp>
        <p:nvSpPr>
          <p:cNvPr id="5" name="Content Placeholder 4"/>
          <p:cNvSpPr>
            <a:spLocks noGrp="1"/>
          </p:cNvSpPr>
          <p:nvPr>
            <p:ph idx="1"/>
          </p:nvPr>
        </p:nvSpPr>
        <p:spPr>
          <a:xfrm>
            <a:off x="2892245" y="1707493"/>
            <a:ext cx="6104234" cy="3436007"/>
          </a:xfrm>
        </p:spPr>
        <p:txBody>
          <a:bodyPr>
            <a:normAutofit/>
          </a:bodyPr>
          <a:lstStyle/>
          <a:p>
            <a:r>
              <a:rPr lang="en-US" dirty="0">
                <a:latin typeface="Angsana New" panose="02020603050405020304" pitchFamily="18" charset="-34"/>
                <a:cs typeface="Angsana New" panose="02020603050405020304" pitchFamily="18" charset="-34"/>
              </a:rPr>
              <a:t> </a:t>
            </a:r>
            <a:r>
              <a:rPr lang="en-US" dirty="0" smtClean="0">
                <a:latin typeface="Angsana New" panose="02020603050405020304" pitchFamily="18" charset="-34"/>
                <a:cs typeface="Angsana New" panose="02020603050405020304" pitchFamily="18" charset="-34"/>
              </a:rPr>
              <a:t>Responsive </a:t>
            </a:r>
            <a:r>
              <a:rPr lang="en-US" dirty="0">
                <a:latin typeface="Angsana New" panose="02020603050405020304" pitchFamily="18" charset="-34"/>
                <a:cs typeface="Angsana New" panose="02020603050405020304" pitchFamily="18" charset="-34"/>
              </a:rPr>
              <a:t>good management</a:t>
            </a:r>
          </a:p>
          <a:p>
            <a:r>
              <a:rPr lang="en-US" dirty="0">
                <a:latin typeface="Angsana New" panose="02020603050405020304" pitchFamily="18" charset="-34"/>
                <a:cs typeface="Angsana New" panose="02020603050405020304" pitchFamily="18" charset="-34"/>
              </a:rPr>
              <a:t>Local administration</a:t>
            </a:r>
          </a:p>
          <a:p>
            <a:r>
              <a:rPr lang="en-US" dirty="0">
                <a:latin typeface="Angsana New" panose="02020603050405020304" pitchFamily="18" charset="-34"/>
                <a:cs typeface="Angsana New" panose="02020603050405020304" pitchFamily="18" charset="-34"/>
              </a:rPr>
              <a:t>Data Systems Management</a:t>
            </a:r>
            <a:endParaRPr lang="th-TH" dirty="0"/>
          </a:p>
          <a:p>
            <a:pPr marL="0" indent="0">
              <a:buNone/>
            </a:pPr>
            <a:r>
              <a:rPr lang="th-TH" dirty="0"/>
              <a:t>	</a:t>
            </a:r>
          </a:p>
        </p:txBody>
      </p:sp>
    </p:spTree>
    <p:extLst>
      <p:ext uri="{BB962C8B-B14F-4D97-AF65-F5344CB8AC3E}">
        <p14:creationId xmlns:p14="http://schemas.microsoft.com/office/powerpoint/2010/main" val="2039393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70605" y="293818"/>
            <a:ext cx="6104234" cy="903587"/>
          </a:xfrm>
        </p:spPr>
        <p:txBody>
          <a:bodyPr>
            <a:normAutofit fontScale="90000"/>
          </a:bodyPr>
          <a:lstStyle/>
          <a:p>
            <a:pPr algn="ctr"/>
            <a:r>
              <a:rPr lang="en-US" dirty="0" smtClean="0"/>
              <a:t> Responsible </a:t>
            </a:r>
            <a:r>
              <a:rPr lang="en-US" dirty="0"/>
              <a:t>good management</a:t>
            </a:r>
            <a:endParaRPr lang="en-US" dirty="0"/>
          </a:p>
        </p:txBody>
      </p:sp>
      <p:sp>
        <p:nvSpPr>
          <p:cNvPr id="5" name="Content Placeholder 4"/>
          <p:cNvSpPr>
            <a:spLocks noGrp="1"/>
          </p:cNvSpPr>
          <p:nvPr>
            <p:ph idx="1"/>
          </p:nvPr>
        </p:nvSpPr>
        <p:spPr>
          <a:xfrm>
            <a:off x="2586835" y="1197405"/>
            <a:ext cx="6104234" cy="3436007"/>
          </a:xfrm>
        </p:spPr>
        <p:txBody>
          <a:bodyPr>
            <a:normAutofit/>
          </a:bodyPr>
          <a:lstStyle/>
          <a:p>
            <a:r>
              <a:rPr lang="en-US" dirty="0">
                <a:latin typeface="Angsana New" panose="02020603050405020304" pitchFamily="18" charset="-34"/>
                <a:cs typeface="Angsana New" panose="02020603050405020304" pitchFamily="18" charset="-34"/>
              </a:rPr>
              <a:t>Monitoring determines the process.</a:t>
            </a:r>
          </a:p>
          <a:p>
            <a:r>
              <a:rPr lang="en-US" dirty="0">
                <a:latin typeface="Angsana New" panose="02020603050405020304" pitchFamily="18" charset="-34"/>
                <a:cs typeface="Angsana New" panose="02020603050405020304" pitchFamily="18" charset="-34"/>
              </a:rPr>
              <a:t>discretion in the budget</a:t>
            </a:r>
          </a:p>
          <a:p>
            <a:r>
              <a:rPr lang="en-US" dirty="0">
                <a:latin typeface="Angsana New" panose="02020603050405020304" pitchFamily="18" charset="-34"/>
                <a:cs typeface="Angsana New" panose="02020603050405020304" pitchFamily="18" charset="-34"/>
              </a:rPr>
              <a:t>Being trusted.</a:t>
            </a:r>
          </a:p>
          <a:p>
            <a:r>
              <a:rPr lang="en-US" dirty="0">
                <a:latin typeface="Angsana New" panose="02020603050405020304" pitchFamily="18" charset="-34"/>
                <a:cs typeface="Angsana New" panose="02020603050405020304" pitchFamily="18" charset="-34"/>
              </a:rPr>
              <a:t>an overtime payment</a:t>
            </a:r>
            <a:endParaRPr lang="th-TH" dirty="0">
              <a:latin typeface="Angsana New" panose="02020603050405020304" pitchFamily="18" charset="-34"/>
              <a:cs typeface="Angsana New" panose="02020603050405020304" pitchFamily="18" charset="-34"/>
            </a:endParaRPr>
          </a:p>
          <a:p>
            <a:pPr marL="0" indent="0">
              <a:buNone/>
            </a:pPr>
            <a:r>
              <a:rPr lang="th-TH" dirty="0"/>
              <a:t>	</a:t>
            </a:r>
          </a:p>
        </p:txBody>
      </p:sp>
    </p:spTree>
    <p:extLst>
      <p:ext uri="{BB962C8B-B14F-4D97-AF65-F5344CB8AC3E}">
        <p14:creationId xmlns:p14="http://schemas.microsoft.com/office/powerpoint/2010/main" val="11944487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326</Words>
  <Application>Microsoft Office PowerPoint</Application>
  <PresentationFormat>On-screen Show (16:9)</PresentationFormat>
  <Paragraphs>103</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Angsana New</vt:lpstr>
      <vt:lpstr>Arial</vt:lpstr>
      <vt:lpstr>Calibri</vt:lpstr>
      <vt:lpstr>Cordia New</vt:lpstr>
      <vt:lpstr>Office Theme</vt:lpstr>
      <vt:lpstr>POS 3406  Politics and local government of Thailand</vt:lpstr>
      <vt:lpstr>                                      The object of a subject</vt:lpstr>
      <vt:lpstr>Politics and government of Thailand</vt:lpstr>
      <vt:lpstr>Meaning of Thai government politics</vt:lpstr>
      <vt:lpstr>The concept of Thai local government theory</vt:lpstr>
      <vt:lpstr>The idea of local government</vt:lpstr>
      <vt:lpstr>Theory of local government</vt:lpstr>
      <vt:lpstr>Basic Principles of Good Management of Local Governments</vt:lpstr>
      <vt:lpstr> Responsible good management</vt:lpstr>
      <vt:lpstr>   Sound management ready for inspection</vt:lpstr>
      <vt:lpstr>The composition of a local government</vt:lpstr>
      <vt:lpstr>Structure and authority</vt:lpstr>
      <vt:lpstr>Municipality</vt:lpstr>
      <vt:lpstr>Subdistrict Administrative Organization</vt:lpstr>
      <vt:lpstr>The city of Bangkok</vt:lpstr>
      <vt:lpstr>City of Pattaya</vt:lpstr>
      <vt:lpstr>The relationship between local government and council</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2017-08-01T15:40:51Z</dcterms:created>
  <dcterms:modified xsi:type="dcterms:W3CDTF">2024-02-21T03:00:05Z</dcterms:modified>
</cp:coreProperties>
</file>