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800"/>
    <a:srgbClr val="581900"/>
    <a:srgbClr val="FFCF21"/>
    <a:srgbClr val="000066"/>
    <a:srgbClr val="660066"/>
    <a:srgbClr val="CC0066"/>
    <a:srgbClr val="FBE613"/>
    <a:srgbClr val="F1920D"/>
    <a:srgbClr val="FFD56D"/>
    <a:srgbClr val="FFB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534381"/>
            <a:ext cx="8237835" cy="16797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1F58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80"/>
            <a:ext cx="8229600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6">
                    <a:lumMod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5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29600" cy="630084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815"/>
            <a:ext cx="8229600" cy="326444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566" y="281175"/>
            <a:ext cx="6104234" cy="90358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315961"/>
            <a:ext cx="6104234" cy="343600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095"/>
            <a:ext cx="8229600" cy="653900"/>
          </a:xfrm>
        </p:spPr>
        <p:txBody>
          <a:bodyPr>
            <a:normAutofit/>
          </a:bodyPr>
          <a:lstStyle>
            <a:lvl1pPr algn="r">
              <a:defRPr sz="3600" u="none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07" y="1581539"/>
            <a:ext cx="4040188" cy="568644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2" y="2150183"/>
            <a:ext cx="4041775" cy="2712140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9" y="1583965"/>
            <a:ext cx="4041775" cy="56864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50184"/>
            <a:ext cx="4041775" cy="2712142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49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35" y="-176940"/>
            <a:ext cx="7328588" cy="137434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POS</a:t>
            </a:r>
            <a:r>
              <a:rPr lang="en-US" sz="4000" dirty="0"/>
              <a:t> </a:t>
            </a:r>
            <a:r>
              <a:rPr lang="th-TH" sz="4000" dirty="0"/>
              <a:t>3406 </a:t>
            </a:r>
            <a:br>
              <a:rPr lang="en-US" sz="4000" dirty="0"/>
            </a:br>
            <a:r>
              <a:rPr lang="th-TH" sz="4000" dirty="0"/>
              <a:t>การเมืองการปกครองส่วนท้องถิ่นไทย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245" y="3182570"/>
            <a:ext cx="8229600" cy="1832460"/>
          </a:xfrm>
        </p:spPr>
        <p:txBody>
          <a:bodyPr>
            <a:noAutofit/>
          </a:bodyPr>
          <a:lstStyle/>
          <a:p>
            <a:pPr algn="ctr"/>
            <a:r>
              <a:rPr lang="th-TH" b="1" dirty="0">
                <a:cs typeface="+mj-cs"/>
              </a:rPr>
              <a:t>รองศาสตราจารย์ ดร.นิพนธ์ ศศิธรเสาวภา</a:t>
            </a:r>
          </a:p>
          <a:p>
            <a:pPr algn="ctr"/>
            <a:r>
              <a:rPr lang="th-TH" b="1" dirty="0">
                <a:cs typeface="+mj-cs"/>
              </a:rPr>
              <a:t>วิทยาลัยการเมืองและการปกครอง</a:t>
            </a:r>
          </a:p>
          <a:p>
            <a:pPr algn="ctr"/>
            <a:r>
              <a:rPr lang="th-TH" b="1" dirty="0">
                <a:cs typeface="+mj-cs"/>
              </a:rPr>
              <a:t>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9883" y="293818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   การบริหารจัดการที่ดีพร้อมรับการตรวจสอบ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39766" y="1350110"/>
            <a:ext cx="6104234" cy="3436007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การรับรู้ข่าวสารที่เกิดขึ้น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การทำงานที่ฟังเสียงประชาชน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การให้พลเมืองเป็นศูนย์กลาง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634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องค์ประกอบขององค์กรปกครองส่วนท้องถิ่น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ความเป็นอิสระตนเอง</a:t>
            </a:r>
          </a:p>
          <a:p>
            <a:r>
              <a:rPr lang="th-TH" dirty="0"/>
              <a:t>โครงสร้างอำนาจหน้าที่</a:t>
            </a:r>
          </a:p>
          <a:p>
            <a:r>
              <a:rPr lang="th-TH" dirty="0"/>
              <a:t>รายได้องค์กรปกครองส่วนท้องถิ่น</a:t>
            </a:r>
          </a:p>
          <a:p>
            <a:r>
              <a:rPr lang="th-TH" dirty="0"/>
              <a:t>บุคลากรองค์กรปกครองส่วนท้องถิ่น</a:t>
            </a:r>
          </a:p>
          <a:p>
            <a:r>
              <a:rPr lang="th-TH" dirty="0"/>
              <a:t>การมีส่วนร่วมของประชาชน</a:t>
            </a:r>
          </a:p>
          <a:p>
            <a:r>
              <a:rPr lang="th-TH" dirty="0"/>
              <a:t>การกำกับดูแล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446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9883" y="241064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โครงสร้างและอำนาจหน้าที่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fontScale="85000" lnSpcReduction="2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องค์การบริหารส่วนจังหวัด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สภาองค์การบริหารส่วนจังหวัด (นิติบัญญัติ)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นายกองค์การบริหารส่วนจังหวัด (ฝ่ายบริหาร)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ข้าราชการส่วนจังหวัด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การบริหารการคลังของ อบจ.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การกำกับดูแล อบจ.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439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785" y="49339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เทศบาล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39766" y="1044700"/>
            <a:ext cx="6104234" cy="3436007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สภาเทศบาล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นายกเทศมนตรี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การบริหารการคลังเทศบาล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การกำกับดูแลเทศบาล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74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องค์การบริหารส่วนตำบล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สภาองค์การบริหารส่วนตำบล</a:t>
            </a:r>
          </a:p>
          <a:p>
            <a:r>
              <a:rPr lang="th-TH" dirty="0"/>
              <a:t>นายกองค์การบริหารส่วนตำบล</a:t>
            </a:r>
          </a:p>
          <a:p>
            <a:r>
              <a:rPr lang="th-TH" dirty="0"/>
              <a:t>การบริหารการคลังของ อบต.</a:t>
            </a:r>
          </a:p>
          <a:p>
            <a:r>
              <a:rPr lang="th-TH" dirty="0"/>
              <a:t>การกำกับดูแล อบต.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7713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258649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กรุงเทพมหานคร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สภากรุงเทพมหานคร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ผู้ว่าราชการกรุงเทพมหานคร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สำนักและสำนักงานเขต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การบริหารคลังกรุงเทพมหานคร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การกำกับดูแลของกรุงเทพมหานคร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75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93818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เมืองพัทยา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สภาเมืองพัทยา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นายกเมืองพัทยา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การบริหารคลังเมืองพัทยา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การกำกับดูแลเมืองพัทยา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511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218659"/>
            <a:ext cx="7940660" cy="903587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ความสัมพันธ์ระหว่างองค์กรปกครองส่วนท้องถิ่นและสภาส่วนต่างๆ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การพึ่งพาซึ่งกันและกัน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มีปฏิสัมพันธ์ภาคเครือข่ายส่วนท้องถิ่น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มีความเป็นอิสระจากรัฐระดับหนึ่ง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8497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orful text on a black background&#10;&#10;Description automatically generated">
            <a:extLst>
              <a:ext uri="{FF2B5EF4-FFF2-40B4-BE49-F238E27FC236}">
                <a16:creationId xmlns:a16="http://schemas.microsoft.com/office/drawing/2014/main" id="{6750BE9D-ACCD-7979-C662-4BA2EF61F8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95" y="1502815"/>
            <a:ext cx="6038551" cy="34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dirty="0"/>
              <a:t>                                      จุดมุ่งหมายของรายวิชา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930"/>
            <a:ext cx="8390540" cy="1832460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เพื่อให้ผู้นักศึกษามีความรู้ความเข้าใจในแนวคิด ทฤษฎีเกี่ยวกับรัฐ            และการปกครอง หลักการจัดการปกครอง การบริหาร ทฤษฎีการปกครองท้องถิ่น รวมถึงการปกครองท้องถิ่นในต่างประเทศที่สำคัญในตะวันตก และในเอเชีย ตลอดจนแนวทางการปกครองท้องถิ่นในอนาคต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การเมืองการปกครองไทย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ความหมายของรัฐ/ชาติ/ประเทศ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องค์ประกอบของรัฐ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การกำเนิดรัฐ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รูปแบบของรัฐ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อำนาจอธิปไต</a:t>
            </a:r>
            <a:r>
              <a:rPr lang="th-TH" dirty="0"/>
              <a:t>ย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ความหมายของการเมืองการปกครองไทย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รูปแบบการปกครอง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การเมืองการปกครองในระบบประชาธิปไตย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443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แนวคิดทฤษฎีการปกครองท้องถิ่นไทย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ความหมายของการปกครองท้องถิ่นของ</a:t>
            </a:r>
          </a:p>
          <a:p>
            <a:pPr marL="0" indent="0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-ประเทศไทย</a:t>
            </a:r>
          </a:p>
          <a:p>
            <a:pPr marL="0" indent="0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-ประเทศสวีเดน</a:t>
            </a:r>
          </a:p>
          <a:p>
            <a:pPr marL="0" indent="0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-ประเทศออสเตรเลีย</a:t>
            </a:r>
          </a:p>
          <a:p>
            <a:pPr marL="0" indent="0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-จากโครงการพัฒนาแห่งชาติ</a:t>
            </a:r>
          </a:p>
        </p:txBody>
      </p:sp>
    </p:spTree>
    <p:extLst>
      <p:ext uri="{BB962C8B-B14F-4D97-AF65-F5344CB8AC3E}">
        <p14:creationId xmlns:p14="http://schemas.microsoft.com/office/powerpoint/2010/main" val="425444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0937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แนวคิดเกี่ยวกับการปกครองท้องถิ่น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แนวคิดการปกครองตนเอง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แนวคิดการกระจายอำนาจ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แนวคิดความเป็นอิสระของท้องถิ่น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แนวคิดการมีส่วนร่วมทางการเมือง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แนวคิดประชาธิปไตยท้องถิ่น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60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814171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ทฤษฎีการปกครองท้องถิ่น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2245" y="1726729"/>
            <a:ext cx="6104234" cy="3436007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การปกครองท้องถิ่นแนวเก่า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การปกครองท้องถิ่นแนวใหม่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014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8914" y="433880"/>
            <a:ext cx="7940660" cy="903587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หลักการพื้นฐานการบริหารจัดการที่ดีขององค์กรปกครองส่วนท้องถิ่น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2245" y="1707493"/>
            <a:ext cx="6104234" cy="3436007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การบริหารจัดการที่ดีแบบตอบสนอง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การบริหารตามภารกิจของท้องถิ่น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การจัดการระบบข้อมูล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939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293818"/>
            <a:ext cx="6104234" cy="903587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การบริหารจัดการที่ดีแบบมีความรับผิดชอบ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97405"/>
            <a:ext cx="6104234" cy="3436007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การติดตามกำหนดกระบวนการ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ความรอบคอบในงบประมาณ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การได้รับการไว้วางใจ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การจ่ายค่าตอบแทนล่วงเวลา</a:t>
            </a:r>
          </a:p>
          <a:p>
            <a:pPr marL="0" indent="0">
              <a:buNone/>
            </a:pP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444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(16:9)</PresentationFormat>
  <Paragraphs>115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Angsana New</vt:lpstr>
      <vt:lpstr>Arial</vt:lpstr>
      <vt:lpstr>Calibri</vt:lpstr>
      <vt:lpstr>Office Theme</vt:lpstr>
      <vt:lpstr>POS 3406  การเมืองการปกครองส่วนท้องถิ่นไทย</vt:lpstr>
      <vt:lpstr>                                      จุดมุ่งหมายของรายวิชา</vt:lpstr>
      <vt:lpstr>การเมืองการปกครองไทย</vt:lpstr>
      <vt:lpstr>ความหมายของการเมืองการปกครองไทย</vt:lpstr>
      <vt:lpstr>แนวคิดทฤษฎีการปกครองท้องถิ่นไทย</vt:lpstr>
      <vt:lpstr>แนวคิดเกี่ยวกับการปกครองท้องถิ่น</vt:lpstr>
      <vt:lpstr>ทฤษฎีการปกครองท้องถิ่น</vt:lpstr>
      <vt:lpstr>หลักการพื้นฐานการบริหารจัดการที่ดีขององค์กรปกครองส่วนท้องถิ่น</vt:lpstr>
      <vt:lpstr>การบริหารจัดการที่ดีแบบมีความรับผิดชอบ</vt:lpstr>
      <vt:lpstr>   การบริหารจัดการที่ดีพร้อมรับการตรวจสอบ</vt:lpstr>
      <vt:lpstr>องค์ประกอบขององค์กรปกครองส่วนท้องถิ่น</vt:lpstr>
      <vt:lpstr>โครงสร้างและอำนาจหน้าที่</vt:lpstr>
      <vt:lpstr>เทศบาล</vt:lpstr>
      <vt:lpstr>องค์การบริหารส่วนตำบล</vt:lpstr>
      <vt:lpstr>กรุงเทพมหานคร</vt:lpstr>
      <vt:lpstr>เมืองพัทยา</vt:lpstr>
      <vt:lpstr>ความสัมพันธ์ระหว่างองค์กรปกครองส่วนท้องถิ่นและสภาส่วนต่างๆ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2023-08-23T05:45:23Z</dcterms:modified>
</cp:coreProperties>
</file>