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78" r:id="rId2"/>
    <p:sldId id="279" r:id="rId3"/>
    <p:sldId id="280" r:id="rId4"/>
    <p:sldId id="281" r:id="rId5"/>
    <p:sldId id="282" r:id="rId6"/>
    <p:sldId id="28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457" y="89020"/>
            <a:ext cx="5316584" cy="894819"/>
          </a:xfrm>
          <a:solidFill>
            <a:schemeClr val="accent2"/>
          </a:solidFill>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sz="4400" b="1" dirty="0">
                <a:solidFill>
                  <a:srgbClr val="FFFF00"/>
                </a:solidFill>
                <a:latin typeface="TH SarabunPSK" panose="020B0500040200020003" pitchFamily="34" charset="-34"/>
                <a:cs typeface="TH SarabunPSK" panose="020B0500040200020003" pitchFamily="34" charset="-34"/>
              </a:rPr>
              <a:t>Credit</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090199" y="929525"/>
            <a:ext cx="10509617" cy="5758658"/>
          </a:xfrm>
        </p:spPr>
        <p:txBody>
          <a:bodyPr>
            <a:noAutofit/>
          </a:bodyPr>
          <a:lstStyle/>
          <a:p>
            <a:pPr marL="0" indent="0" algn="thaiDist">
              <a:buNone/>
            </a:pPr>
            <a:r>
              <a:rPr lang="th-TH" sz="2700" b="1" dirty="0" smtClean="0">
                <a:latin typeface="TH SarabunPSK" panose="020B0500040200020003" pitchFamily="34" charset="-34"/>
                <a:cs typeface="TH SarabunPSK" panose="020B0500040200020003" pitchFamily="34" charset="-34"/>
              </a:rPr>
              <a:t>	</a:t>
            </a:r>
            <a:r>
              <a:rPr lang="en-US" sz="2700" b="1" dirty="0">
                <a:latin typeface="TH SarabunPSK" panose="020B0500040200020003" pitchFamily="34" charset="-34"/>
                <a:cs typeface="TH SarabunPSK" panose="020B0500040200020003" pitchFamily="34" charset="-34"/>
              </a:rPr>
              <a:t>The word has its roots in Latin that Credo means believe, so in economics it means that credit means acquiring assets or things of value in the present. with a promise to repay in the future according to the agreed time Assets or items of value credited to each other may be Money or other goods and services. Classify the nature of credit. (Characteristics of Credit) can be divided into 2 types:</a:t>
            </a:r>
          </a:p>
          <a:p>
            <a:pPr marL="0" indent="0" algn="thaiDist">
              <a:buNone/>
            </a:pPr>
            <a:r>
              <a:rPr lang="en-US" sz="2700" b="1" dirty="0">
                <a:latin typeface="TH SarabunPSK" panose="020B0500040200020003" pitchFamily="34" charset="-34"/>
                <a:cs typeface="TH SarabunPSK" panose="020B0500040200020003" pitchFamily="34" charset="-34"/>
              </a:rPr>
              <a:t>1. Trading of goods and services in installments</a:t>
            </a:r>
          </a:p>
          <a:p>
            <a:pPr marL="0" indent="0" algn="thaiDist">
              <a:buNone/>
            </a:pPr>
            <a:r>
              <a:rPr lang="en-US" sz="2700" b="1" dirty="0">
                <a:latin typeface="TH SarabunPSK" panose="020B0500040200020003" pitchFamily="34" charset="-34"/>
                <a:cs typeface="TH SarabunPSK" panose="020B0500040200020003" pitchFamily="34" charset="-34"/>
              </a:rPr>
              <a:t>It is a way to buy goods and services in installment payments. Ready to pay interest according to the agreement This type of credit is commonly referred to as trade credit. buy on credit - sell on credit Sellers of goods and services act in order to be able to sell more goods and services.</a:t>
            </a:r>
          </a:p>
          <a:p>
            <a:pPr marL="0" indent="0" algn="thaiDist">
              <a:buNone/>
            </a:pPr>
            <a:r>
              <a:rPr lang="en-US" sz="2700" b="1" dirty="0">
                <a:latin typeface="TH SarabunPSK" panose="020B0500040200020003" pitchFamily="34" charset="-34"/>
                <a:cs typeface="TH SarabunPSK" panose="020B0500040200020003" pitchFamily="34" charset="-34"/>
              </a:rPr>
              <a:t>While the buyer does not have sufficient purchasing power to pay for all goods and services. Currently, it has agreed to pay for goods and services in installments. in order to be sufficient for the purchasing power of existing consumers The buyer agrees to pay additional returns in the form of interest. To offset the opportunity cost of the seller to receive payment for all goods and services. While the goods and services have been delivered to the buyer on the date of the contract or agreement for the purchase of goods and services between them.</a:t>
            </a:r>
            <a:r>
              <a:rPr lang="th-TH" sz="2700" b="1" dirty="0">
                <a:solidFill>
                  <a:srgbClr val="FFFF00"/>
                </a:solidFill>
                <a:latin typeface="TH SarabunPSK" panose="020B0500040200020003" pitchFamily="34" charset="-34"/>
                <a:cs typeface="TH SarabunPSK" panose="020B0500040200020003" pitchFamily="34" charset="-34"/>
              </a:rPr>
              <a:t>	</a:t>
            </a: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p>
          <a:p>
            <a:pPr marL="0" indent="0" algn="thaiDist">
              <a:buNone/>
            </a:pP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r>
              <a:rPr lang="th-TH" sz="2700" b="1" dirty="0">
                <a:latin typeface="TH SarabunPSK" panose="020B0500040200020003" pitchFamily="34" charset="-34"/>
                <a:cs typeface="TH SarabunPSK" panose="020B0500040200020003" pitchFamily="34" charset="-34"/>
              </a:rPr>
              <a:t>	</a:t>
            </a:r>
            <a:r>
              <a:rPr lang="th-TH" sz="2700" b="1" dirty="0" smtClean="0">
                <a:latin typeface="TH SarabunPSK" panose="020B0500040200020003" pitchFamily="34" charset="-34"/>
                <a:cs typeface="TH SarabunPSK" panose="020B0500040200020003" pitchFamily="34" charset="-34"/>
              </a:rPr>
              <a:t>		</a:t>
            </a:r>
            <a:endParaRPr lang="en-US" sz="27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20545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9388" y="1269160"/>
            <a:ext cx="9699721" cy="4608095"/>
          </a:xfrm>
        </p:spPr>
        <p:txBody>
          <a:bodyPr>
            <a:noAutofit/>
          </a:bodyPr>
          <a:lstStyle/>
          <a:p>
            <a:pPr marL="0" indent="0" algn="thaiDist">
              <a:buNone/>
            </a:pPr>
            <a:r>
              <a:rPr lang="th-TH" sz="3000" b="1" dirty="0" smtClean="0">
                <a:latin typeface="TH SarabunPSK" panose="020B0500040200020003" pitchFamily="34" charset="-34"/>
                <a:cs typeface="TH SarabunPSK" panose="020B0500040200020003" pitchFamily="34" charset="-34"/>
              </a:rPr>
              <a:t>	</a:t>
            </a:r>
            <a:r>
              <a:rPr lang="th-TH" sz="3000" b="1" dirty="0">
                <a:solidFill>
                  <a:srgbClr val="FFFF00"/>
                </a:solidFill>
                <a:latin typeface="TH SarabunPSK" panose="020B0500040200020003" pitchFamily="34" charset="-34"/>
                <a:cs typeface="TH SarabunPSK" panose="020B0500040200020003" pitchFamily="34" charset="-34"/>
              </a:rPr>
              <a:t>	</a:t>
            </a:r>
            <a:r>
              <a:rPr lang="en-US" sz="3000" b="1" dirty="0">
                <a:solidFill>
                  <a:srgbClr val="FFFF00"/>
                </a:solidFill>
                <a:latin typeface="TH SarabunPSK" panose="020B0500040200020003" pitchFamily="34" charset="-34"/>
                <a:cs typeface="TH SarabunPSK" panose="020B0500040200020003" pitchFamily="34" charset="-34"/>
              </a:rPr>
              <a:t>2. Lending money</a:t>
            </a:r>
          </a:p>
          <a:p>
            <a:pPr marL="0" indent="0" algn="thaiDist">
              <a:buNone/>
            </a:pPr>
            <a:r>
              <a:rPr lang="en-US" sz="3000" b="1" dirty="0">
                <a:solidFill>
                  <a:srgbClr val="FFFF00"/>
                </a:solidFill>
                <a:latin typeface="TH SarabunPSK" panose="020B0500040200020003" pitchFamily="34" charset="-34"/>
                <a:cs typeface="TH SarabunPSK" panose="020B0500040200020003" pitchFamily="34" charset="-34"/>
              </a:rPr>
              <a:t>It is a credit with monetary assets. where the credit provider may be a financial institution Person or juristic person permitted by law to borrow money The borrower has a commitment to repay the principal as agreed upon. within a specified time in the future This type of credit may be divided into consumer credit. trade or </a:t>
            </a:r>
            <a:r>
              <a:rPr lang="en-US" sz="3000" b="1" dirty="0" smtClean="0">
                <a:solidFill>
                  <a:srgbClr val="FFFF00"/>
                </a:solidFill>
                <a:latin typeface="TH SarabunPSK" panose="020B0500040200020003" pitchFamily="34" charset="-34"/>
                <a:cs typeface="TH SarabunPSK" panose="020B0500040200020003" pitchFamily="34" charset="-34"/>
              </a:rPr>
              <a:t>investment2 </a:t>
            </a:r>
            <a:r>
              <a:rPr lang="th-TH" sz="3000" b="1" dirty="0">
                <a:solidFill>
                  <a:srgbClr val="FFFF00"/>
                </a:solidFill>
                <a:latin typeface="TH SarabunPSK" panose="020B0500040200020003" pitchFamily="34" charset="-34"/>
                <a:cs typeface="TH SarabunPSK" panose="020B0500040200020003" pitchFamily="34" charset="-34"/>
              </a:rPr>
              <a:t>	</a:t>
            </a:r>
            <a:r>
              <a:rPr lang="th-TH" sz="3000" b="1" dirty="0">
                <a:solidFill>
                  <a:srgbClr val="FF0000"/>
                </a:solidFill>
                <a:latin typeface="TH SarabunPSK" panose="020B0500040200020003" pitchFamily="34" charset="-34"/>
                <a:cs typeface="TH SarabunPSK" panose="020B0500040200020003" pitchFamily="34" charset="-34"/>
              </a:rPr>
              <a:t>	</a:t>
            </a:r>
            <a:r>
              <a:rPr lang="th-TH" sz="3000" b="1" dirty="0" smtClean="0">
                <a:solidFill>
                  <a:srgbClr val="FF0000"/>
                </a:solidFill>
                <a:latin typeface="TH SarabunPSK" panose="020B0500040200020003" pitchFamily="34" charset="-34"/>
                <a:cs typeface="TH SarabunPSK" panose="020B0500040200020003" pitchFamily="34" charset="-34"/>
              </a:rPr>
              <a:t>		</a:t>
            </a:r>
          </a:p>
          <a:p>
            <a:pPr marL="0" indent="0" algn="thaiDist">
              <a:buNone/>
            </a:pPr>
            <a:r>
              <a:rPr lang="th-TH" sz="3000" b="1" dirty="0">
                <a:solidFill>
                  <a:srgbClr val="FF0000"/>
                </a:solidFill>
                <a:latin typeface="TH SarabunPSK" panose="020B0500040200020003" pitchFamily="34" charset="-34"/>
                <a:cs typeface="TH SarabunPSK" panose="020B0500040200020003" pitchFamily="34" charset="-34"/>
              </a:rPr>
              <a:t>	</a:t>
            </a:r>
            <a:r>
              <a:rPr lang="th-TH" sz="3000" b="1" dirty="0" smtClean="0">
                <a:solidFill>
                  <a:srgbClr val="FF0000"/>
                </a:solidFill>
                <a:latin typeface="TH SarabunPSK" panose="020B0500040200020003" pitchFamily="34" charset="-34"/>
                <a:cs typeface="TH SarabunPSK" panose="020B0500040200020003" pitchFamily="34" charset="-34"/>
              </a:rPr>
              <a:t>	</a:t>
            </a:r>
            <a:r>
              <a:rPr lang="th-TH" sz="3000" b="1" dirty="0">
                <a:latin typeface="TH SarabunPSK" panose="020B0500040200020003" pitchFamily="34" charset="-34"/>
                <a:cs typeface="TH SarabunPSK" panose="020B0500040200020003" pitchFamily="34" charset="-34"/>
              </a:rPr>
              <a:t>	</a:t>
            </a:r>
            <a:r>
              <a:rPr lang="th-TH" sz="3000" b="1" dirty="0" smtClean="0">
                <a:latin typeface="TH SarabunPSK" panose="020B0500040200020003" pitchFamily="34" charset="-34"/>
                <a:cs typeface="TH SarabunPSK" panose="020B0500040200020003" pitchFamily="34" charset="-34"/>
              </a:rPr>
              <a:t>		</a:t>
            </a:r>
            <a:endParaRPr lang="en-US" sz="30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22186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399" y="573555"/>
            <a:ext cx="5316584" cy="894819"/>
          </a:xfrm>
          <a:solidFill>
            <a:schemeClr val="accent2"/>
          </a:solidFill>
        </p:spPr>
        <p:txBody>
          <a:bodyPr/>
          <a:lstStyle/>
          <a:p>
            <a:pPr algn="ctr"/>
            <a:r>
              <a:rPr lang="en-US" b="1" dirty="0" smtClean="0">
                <a:solidFill>
                  <a:srgbClr val="FFFF00"/>
                </a:solidFill>
                <a:latin typeface="TH SarabunPSK" panose="020B0500040200020003" pitchFamily="34" charset="-34"/>
                <a:cs typeface="TH SarabunPSK" panose="020B0500040200020003" pitchFamily="34" charset="-34"/>
              </a:rPr>
              <a:t> </a:t>
            </a:r>
            <a:r>
              <a:rPr lang="en-US" b="1" dirty="0">
                <a:solidFill>
                  <a:srgbClr val="FFFF00"/>
                </a:solidFill>
                <a:latin typeface="TH SarabunPSK" panose="020B0500040200020003" pitchFamily="34" charset="-34"/>
                <a:cs typeface="TH SarabunPSK" panose="020B0500040200020003" pitchFamily="34" charset="-34"/>
              </a:rPr>
              <a:t>credit and debt</a:t>
            </a:r>
            <a:endParaRPr lang="en-US" b="1" dirty="0">
              <a:solidFill>
                <a:srgbClr val="FFFF00"/>
              </a:solidFill>
              <a:latin typeface="TH SarabunPSK" panose="020B0500040200020003" pitchFamily="34" charset="-34"/>
              <a:cs typeface="TH SarabunPSK" panose="020B0500040200020003" pitchFamily="34" charset="-34"/>
            </a:endParaRPr>
          </a:p>
        </p:txBody>
      </p:sp>
      <p:sp>
        <p:nvSpPr>
          <p:cNvPr id="3" name="Content Placeholder 2"/>
          <p:cNvSpPr>
            <a:spLocks noGrp="1"/>
          </p:cNvSpPr>
          <p:nvPr>
            <p:ph idx="1"/>
          </p:nvPr>
        </p:nvSpPr>
        <p:spPr>
          <a:xfrm>
            <a:off x="1273080" y="1468374"/>
            <a:ext cx="10349770" cy="4608095"/>
          </a:xfrm>
        </p:spPr>
        <p:txBody>
          <a:bodyPr>
            <a:noAutofit/>
          </a:bodyPr>
          <a:lstStyle/>
          <a:p>
            <a:pPr marL="0" indent="0" algn="thaiDist">
              <a:buNone/>
            </a:pPr>
            <a:r>
              <a:rPr lang="th-TH" sz="2700" b="1" dirty="0" smtClean="0">
                <a:latin typeface="TH SarabunPSK" panose="020B0500040200020003" pitchFamily="34" charset="-34"/>
                <a:cs typeface="TH SarabunPSK" panose="020B0500040200020003" pitchFamily="34" charset="-34"/>
              </a:rPr>
              <a:t>	  </a:t>
            </a:r>
            <a:r>
              <a:rPr lang="th-TH" sz="2700" b="1" dirty="0" smtClean="0">
                <a:solidFill>
                  <a:srgbClr val="FFFF00"/>
                </a:solidFill>
                <a:latin typeface="TH SarabunPSK" panose="020B0500040200020003" pitchFamily="34" charset="-34"/>
                <a:cs typeface="TH SarabunPSK" panose="020B0500040200020003" pitchFamily="34" charset="-34"/>
              </a:rPr>
              <a:t>  </a:t>
            </a:r>
          </a:p>
          <a:p>
            <a:pPr marL="0" indent="0" algn="thaiDist">
              <a:buNone/>
            </a:pPr>
            <a:r>
              <a:rPr lang="th-TH" sz="2700" b="1" dirty="0">
                <a:solidFill>
                  <a:srgbClr val="FFFF00"/>
                </a:solidFill>
                <a:latin typeface="TH SarabunPSK" panose="020B0500040200020003" pitchFamily="34" charset="-34"/>
                <a:cs typeface="TH SarabunPSK" panose="020B0500040200020003" pitchFamily="34" charset="-34"/>
              </a:rPr>
              <a:t>	</a:t>
            </a:r>
            <a:r>
              <a:rPr lang="en-US" sz="2700" b="1" dirty="0">
                <a:solidFill>
                  <a:srgbClr val="FFFF00"/>
                </a:solidFill>
                <a:latin typeface="TH SarabunPSK" panose="020B0500040200020003" pitchFamily="34" charset="-34"/>
                <a:cs typeface="TH SarabunPSK" panose="020B0500040200020003" pitchFamily="34" charset="-34"/>
              </a:rPr>
              <a:t>is the same thing because it is an obligation to two parties in the future, just looking at different sides When referring to the word debt, it must consist of Creditors and debtors by lenders where assets or things of value are given to others. and has the right to claim repayment in the future We are referred to as the creditor, the other individual who receives such assets or things of value. would have an obligation to return in the future as agreed as well, called the debtor</a:t>
            </a:r>
            <a:r>
              <a:rPr lang="th-TH" sz="2700" b="1" dirty="0">
                <a:solidFill>
                  <a:srgbClr val="FFFF00"/>
                </a:solidFill>
                <a:latin typeface="TH SarabunPSK" panose="020B0500040200020003" pitchFamily="34" charset="-34"/>
                <a:cs typeface="TH SarabunPSK" panose="020B0500040200020003" pitchFamily="34" charset="-34"/>
              </a:rPr>
              <a:t>		</a:t>
            </a:r>
            <a:r>
              <a:rPr lang="en-US" sz="2700" b="1" dirty="0" smtClean="0">
                <a:solidFill>
                  <a:srgbClr val="FF0000"/>
                </a:solidFill>
                <a:latin typeface="TH SarabunPSK" panose="020B0500040200020003" pitchFamily="34" charset="-34"/>
                <a:cs typeface="TH SarabunPSK" panose="020B0500040200020003" pitchFamily="34" charset="-34"/>
              </a:rPr>
              <a:t> </a:t>
            </a:r>
            <a:endParaRPr lang="th-TH" sz="2700" b="1" dirty="0" smtClean="0">
              <a:solidFill>
                <a:srgbClr val="FF0000"/>
              </a:solidFill>
              <a:latin typeface="TH SarabunPSK" panose="020B0500040200020003" pitchFamily="34" charset="-34"/>
              <a:cs typeface="TH SarabunPSK" panose="020B0500040200020003" pitchFamily="34" charset="-34"/>
            </a:endParaRPr>
          </a:p>
          <a:p>
            <a:pPr marL="0" indent="0" algn="thaiDist">
              <a:buNone/>
            </a:pPr>
            <a:r>
              <a:rPr lang="th-TH" sz="2700" b="1" dirty="0">
                <a:solidFill>
                  <a:srgbClr val="FFFF00"/>
                </a:solidFill>
                <a:latin typeface="TH SarabunPSK" panose="020B0500040200020003" pitchFamily="34" charset="-34"/>
                <a:cs typeface="TH SarabunPSK" panose="020B0500040200020003" pitchFamily="34" charset="-34"/>
              </a:rPr>
              <a:t>	</a:t>
            </a: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p>
          <a:p>
            <a:pPr marL="0" indent="0" algn="thaiDist">
              <a:buNone/>
            </a:pP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r>
              <a:rPr lang="th-TH" sz="2700" b="1" dirty="0">
                <a:latin typeface="TH SarabunPSK" panose="020B0500040200020003" pitchFamily="34" charset="-34"/>
                <a:cs typeface="TH SarabunPSK" panose="020B0500040200020003" pitchFamily="34" charset="-34"/>
              </a:rPr>
              <a:t>	</a:t>
            </a:r>
            <a:r>
              <a:rPr lang="th-TH" sz="2700" b="1" dirty="0" smtClean="0">
                <a:latin typeface="TH SarabunPSK" panose="020B0500040200020003" pitchFamily="34" charset="-34"/>
                <a:cs typeface="TH SarabunPSK" panose="020B0500040200020003" pitchFamily="34" charset="-34"/>
              </a:rPr>
              <a:t>		</a:t>
            </a:r>
            <a:endParaRPr lang="en-US" sz="27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249610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0200" y="929526"/>
            <a:ext cx="10431240" cy="3498784"/>
          </a:xfrm>
        </p:spPr>
        <p:txBody>
          <a:bodyPr>
            <a:noAutofit/>
          </a:bodyPr>
          <a:lstStyle/>
          <a:p>
            <a:pPr marL="0" indent="0" algn="thaiDist">
              <a:buNone/>
            </a:pPr>
            <a:r>
              <a:rPr lang="th-TH" sz="2700" b="1" dirty="0" smtClean="0">
                <a:latin typeface="TH SarabunPSK" panose="020B0500040200020003" pitchFamily="34" charset="-34"/>
                <a:cs typeface="TH SarabunPSK" panose="020B0500040200020003" pitchFamily="34" charset="-34"/>
              </a:rPr>
              <a:t>	  </a:t>
            </a:r>
            <a:r>
              <a:rPr lang="th-TH" sz="2700" b="1" dirty="0" smtClean="0">
                <a:solidFill>
                  <a:srgbClr val="FFFF00"/>
                </a:solidFill>
                <a:latin typeface="TH SarabunPSK" panose="020B0500040200020003" pitchFamily="34" charset="-34"/>
                <a:cs typeface="TH SarabunPSK" panose="020B0500040200020003" pitchFamily="34" charset="-34"/>
              </a:rPr>
              <a:t>  </a:t>
            </a:r>
          </a:p>
          <a:p>
            <a:pPr marL="0" indent="0" algn="thaiDist">
              <a:buNone/>
            </a:pPr>
            <a:r>
              <a:rPr lang="th-TH" sz="2700" b="1" dirty="0">
                <a:solidFill>
                  <a:srgbClr val="FFFF00"/>
                </a:solidFill>
                <a:latin typeface="TH SarabunPSK" panose="020B0500040200020003" pitchFamily="34" charset="-34"/>
                <a:cs typeface="TH SarabunPSK" panose="020B0500040200020003" pitchFamily="34" charset="-34"/>
              </a:rPr>
              <a:t>	</a:t>
            </a:r>
            <a:r>
              <a:rPr lang="en-US" sz="2700" b="1" dirty="0">
                <a:solidFill>
                  <a:srgbClr val="FFFF00"/>
                </a:solidFill>
                <a:latin typeface="TH SarabunPSK" panose="020B0500040200020003" pitchFamily="34" charset="-34"/>
                <a:cs typeface="TH SarabunPSK" panose="020B0500040200020003" pitchFamily="34" charset="-34"/>
              </a:rPr>
              <a:t>Criteria used in credit consideration In general, it consists of 5 aspects of consideration, commonly known as the "5c principle", as follows:</a:t>
            </a:r>
          </a:p>
          <a:p>
            <a:pPr marL="0" indent="0" algn="thaiDist">
              <a:buNone/>
            </a:pPr>
            <a:r>
              <a:rPr lang="en-US" sz="2700" b="1" dirty="0">
                <a:solidFill>
                  <a:srgbClr val="FFFF00"/>
                </a:solidFill>
                <a:latin typeface="TH SarabunPSK" panose="020B0500040200020003" pitchFamily="34" charset="-34"/>
                <a:cs typeface="TH SarabunPSK" panose="020B0500040200020003" pitchFamily="34" charset="-34"/>
              </a:rPr>
              <a:t>1. temperament</a:t>
            </a:r>
          </a:p>
          <a:p>
            <a:pPr marL="0" indent="0" algn="thaiDist">
              <a:buNone/>
            </a:pPr>
            <a:r>
              <a:rPr lang="en-US" sz="2700" b="1" dirty="0">
                <a:solidFill>
                  <a:srgbClr val="FFFF00"/>
                </a:solidFill>
                <a:latin typeface="TH SarabunPSK" panose="020B0500040200020003" pitchFamily="34" charset="-34"/>
                <a:cs typeface="TH SarabunPSK" panose="020B0500040200020003" pitchFamily="34" charset="-34"/>
              </a:rPr>
              <a:t>It's a commitment consideration. The real intention of the borrower to pay the debt is according to the contract. If it is a loan to run a business, it must have the intention to make its own business successful in running a business. which is an important factor that credit providers use to consider credit credibility</a:t>
            </a:r>
            <a:r>
              <a:rPr lang="th-TH" sz="2700" b="1" dirty="0">
                <a:solidFill>
                  <a:srgbClr val="FFFF00"/>
                </a:solidFill>
                <a:latin typeface="TH SarabunPSK" panose="020B0500040200020003" pitchFamily="34" charset="-34"/>
                <a:cs typeface="TH SarabunPSK" panose="020B0500040200020003" pitchFamily="34" charset="-34"/>
              </a:rPr>
              <a:t>		</a:t>
            </a:r>
            <a:r>
              <a:rPr lang="en-US" sz="2700" b="1" dirty="0" smtClean="0">
                <a:solidFill>
                  <a:srgbClr val="FF0000"/>
                </a:solidFill>
                <a:latin typeface="TH SarabunPSK" panose="020B0500040200020003" pitchFamily="34" charset="-34"/>
                <a:cs typeface="TH SarabunPSK" panose="020B0500040200020003" pitchFamily="34" charset="-34"/>
              </a:rPr>
              <a:t> </a:t>
            </a:r>
            <a:endParaRPr lang="th-TH" sz="2700" b="1" dirty="0" smtClean="0">
              <a:solidFill>
                <a:srgbClr val="FF0000"/>
              </a:solidFill>
              <a:latin typeface="TH SarabunPSK" panose="020B0500040200020003" pitchFamily="34" charset="-34"/>
              <a:cs typeface="TH SarabunPSK" panose="020B0500040200020003" pitchFamily="34" charset="-34"/>
            </a:endParaRPr>
          </a:p>
          <a:p>
            <a:pPr marL="0" indent="0" algn="thaiDist">
              <a:buNone/>
            </a:pPr>
            <a:r>
              <a:rPr lang="th-TH" sz="2700" b="1" dirty="0">
                <a:solidFill>
                  <a:srgbClr val="FFFF00"/>
                </a:solidFill>
                <a:latin typeface="TH SarabunPSK" panose="020B0500040200020003" pitchFamily="34" charset="-34"/>
                <a:cs typeface="TH SarabunPSK" panose="020B0500040200020003" pitchFamily="34" charset="-34"/>
              </a:rPr>
              <a:t>	</a:t>
            </a: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p>
          <a:p>
            <a:pPr marL="0" indent="0" algn="thaiDist">
              <a:buNone/>
            </a:pPr>
            <a:r>
              <a:rPr lang="th-TH" sz="2700" b="1" dirty="0">
                <a:solidFill>
                  <a:srgbClr val="FF0000"/>
                </a:solidFill>
                <a:latin typeface="TH SarabunPSK" panose="020B0500040200020003" pitchFamily="34" charset="-34"/>
                <a:cs typeface="TH SarabunPSK" panose="020B0500040200020003" pitchFamily="34" charset="-34"/>
              </a:rPr>
              <a:t>	</a:t>
            </a:r>
            <a:r>
              <a:rPr lang="th-TH" sz="2700" b="1" dirty="0" smtClean="0">
                <a:solidFill>
                  <a:srgbClr val="FF0000"/>
                </a:solidFill>
                <a:latin typeface="TH SarabunPSK" panose="020B0500040200020003" pitchFamily="34" charset="-34"/>
                <a:cs typeface="TH SarabunPSK" panose="020B0500040200020003" pitchFamily="34" charset="-34"/>
              </a:rPr>
              <a:t>	</a:t>
            </a:r>
            <a:r>
              <a:rPr lang="th-TH" sz="2700" b="1" dirty="0">
                <a:latin typeface="TH SarabunPSK" panose="020B0500040200020003" pitchFamily="34" charset="-34"/>
                <a:cs typeface="TH SarabunPSK" panose="020B0500040200020003" pitchFamily="34" charset="-34"/>
              </a:rPr>
              <a:t>	</a:t>
            </a:r>
            <a:r>
              <a:rPr lang="th-TH" sz="2700" b="1" dirty="0" smtClean="0">
                <a:latin typeface="TH SarabunPSK" panose="020B0500040200020003" pitchFamily="34" charset="-34"/>
                <a:cs typeface="TH SarabunPSK" panose="020B0500040200020003" pitchFamily="34" charset="-34"/>
              </a:rPr>
              <a:t>		</a:t>
            </a:r>
            <a:endParaRPr lang="en-US" sz="2700" b="1" dirty="0">
              <a:latin typeface="TH SarabunPSK" panose="020B0500040200020003" pitchFamily="34" charset="-34"/>
              <a:cs typeface="TH SarabunPSK" panose="020B0500040200020003" pitchFamily="34" charset="-34"/>
            </a:endParaRPr>
          </a:p>
        </p:txBody>
      </p:sp>
      <p:sp>
        <p:nvSpPr>
          <p:cNvPr id="7" name="Title 6"/>
          <p:cNvSpPr>
            <a:spLocks noGrp="1"/>
          </p:cNvSpPr>
          <p:nvPr>
            <p:ph type="title"/>
          </p:nvPr>
        </p:nvSpPr>
        <p:spPr/>
        <p:txBody>
          <a:bodyPr/>
          <a:lstStyle/>
          <a:p>
            <a:endParaRPr lang="en-US"/>
          </a:p>
        </p:txBody>
      </p:sp>
    </p:spTree>
    <p:extLst>
      <p:ext uri="{BB962C8B-B14F-4D97-AF65-F5344CB8AC3E}">
        <p14:creationId xmlns:p14="http://schemas.microsoft.com/office/powerpoint/2010/main" val="346915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8" y="569601"/>
            <a:ext cx="10310617" cy="6288399"/>
          </a:xfrm>
        </p:spPr>
        <p:txBody>
          <a:bodyPr>
            <a:noAutofit/>
          </a:bodyPr>
          <a:lstStyle/>
          <a:p>
            <a:pPr marL="0" indent="0" algn="thaiDist">
              <a:buNone/>
            </a:pPr>
            <a:r>
              <a:rPr lang="th-TH" sz="2800" b="1" dirty="0" smtClean="0">
                <a:latin typeface="TH Sarabun New" panose="020B0500040200020003" pitchFamily="34" charset="-34"/>
                <a:cs typeface="TH Sarabun New" panose="020B0500040200020003" pitchFamily="34" charset="-34"/>
              </a:rPr>
              <a:t>	  </a:t>
            </a:r>
            <a:r>
              <a:rPr lang="th-TH" sz="2800" b="1" dirty="0" smtClean="0">
                <a:solidFill>
                  <a:srgbClr val="FFFF00"/>
                </a:solidFill>
                <a:latin typeface="TH Sarabun New" panose="020B0500040200020003" pitchFamily="34" charset="-34"/>
                <a:cs typeface="TH Sarabun New" panose="020B0500040200020003" pitchFamily="34" charset="-34"/>
              </a:rPr>
              <a:t>  </a:t>
            </a:r>
          </a:p>
          <a:p>
            <a:pPr marL="0" indent="0" algn="thaiDist">
              <a:buNone/>
            </a:pPr>
            <a:r>
              <a:rPr lang="th-TH" sz="2800" b="1" dirty="0">
                <a:solidFill>
                  <a:srgbClr val="FFFF00"/>
                </a:solidFill>
                <a:latin typeface="TH Sarabun New" panose="020B0500040200020003" pitchFamily="34" charset="-34"/>
                <a:cs typeface="TH Sarabun New" panose="020B0500040200020003" pitchFamily="34" charset="-34"/>
              </a:rPr>
              <a:t>	</a:t>
            </a:r>
            <a:r>
              <a:rPr lang="th-TH" sz="2800" b="1" dirty="0" smtClean="0">
                <a:solidFill>
                  <a:srgbClr val="FFFF00"/>
                </a:solidFill>
                <a:latin typeface="TH Sarabun New" panose="020B0500040200020003" pitchFamily="34" charset="-34"/>
                <a:cs typeface="TH Sarabun New" panose="020B0500040200020003" pitchFamily="34" charset="-34"/>
              </a:rPr>
              <a:t>	</a:t>
            </a:r>
            <a:r>
              <a:rPr lang="en-US" sz="2800" b="1" dirty="0">
                <a:solidFill>
                  <a:srgbClr val="FFFF00"/>
                </a:solidFill>
                <a:latin typeface="TH Sarabun New" panose="020B0500040200020003" pitchFamily="34" charset="-34"/>
                <a:cs typeface="TH Sarabun New" panose="020B0500040200020003" pitchFamily="34" charset="-34"/>
              </a:rPr>
              <a:t>2. Capital</a:t>
            </a:r>
          </a:p>
          <a:p>
            <a:pPr marL="0" indent="0" algn="thaiDist">
              <a:buNone/>
            </a:pPr>
            <a:r>
              <a:rPr lang="en-US" sz="2800" b="1" dirty="0">
                <a:solidFill>
                  <a:srgbClr val="FFFF00"/>
                </a:solidFill>
                <a:latin typeface="TH Sarabun New" panose="020B0500040200020003" pitchFamily="34" charset="-34"/>
                <a:cs typeface="TH Sarabun New" panose="020B0500040200020003" pitchFamily="34" charset="-34"/>
              </a:rPr>
              <a:t>It is an important factor that the borrower must have in order to ensure that the creditor will be able to repay the debt in the event that the loan cannot be repaid from the income that will be received in the future. In which general considerations may be considered from, for example, to operate a business, the borrower must have sufficient capital to operate the business. At least, most of the investment should be the money that the entrepreneur invests in himself. while borrowing money should be less, etc.</a:t>
            </a:r>
          </a:p>
          <a:p>
            <a:pPr marL="0" indent="0" algn="thaiDist">
              <a:buNone/>
            </a:pPr>
            <a:r>
              <a:rPr lang="en-US" sz="2800" b="1" dirty="0">
                <a:solidFill>
                  <a:srgbClr val="FFFF00"/>
                </a:solidFill>
                <a:latin typeface="TH Sarabun New" panose="020B0500040200020003" pitchFamily="34" charset="-34"/>
                <a:cs typeface="TH Sarabun New" panose="020B0500040200020003" pitchFamily="34" charset="-34"/>
              </a:rPr>
              <a:t>or in the case of a high-risk business or a large project The borrower's investment capital must be increased as well. Or the investment of the entrepreneur should not be less than 30-50 percent of the total money required to run the business or project. normal lending of commercial banks The borrower must have a debt-to-equity ratio of not more than 2:1, etc.</a:t>
            </a:r>
            <a:endParaRPr lang="th-TH" sz="2800" b="1" dirty="0" smtClean="0">
              <a:solidFill>
                <a:srgbClr val="FF0000"/>
              </a:solidFill>
              <a:latin typeface="TH Sarabun New" panose="020B0500040200020003" pitchFamily="34" charset="-34"/>
              <a:cs typeface="TH Sarabun New" panose="020B0500040200020003" pitchFamily="34" charset="-34"/>
            </a:endParaRPr>
          </a:p>
          <a:p>
            <a:pPr marL="0" indent="0" algn="thaiDist">
              <a:buNone/>
            </a:pPr>
            <a:r>
              <a:rPr lang="th-TH" sz="2800" b="1" dirty="0">
                <a:solidFill>
                  <a:srgbClr val="FFFF00"/>
                </a:solidFill>
                <a:latin typeface="TH Sarabun New" panose="020B0500040200020003" pitchFamily="34" charset="-34"/>
                <a:cs typeface="TH Sarabun New" panose="020B0500040200020003" pitchFamily="34" charset="-34"/>
              </a:rPr>
              <a:t>		</a:t>
            </a:r>
            <a:r>
              <a:rPr lang="en-US" sz="2800" b="1" dirty="0" smtClean="0">
                <a:solidFill>
                  <a:srgbClr val="FF0000"/>
                </a:solidFill>
                <a:latin typeface="TH Sarabun New" panose="020B0500040200020003" pitchFamily="34" charset="-34"/>
                <a:cs typeface="TH Sarabun New" panose="020B0500040200020003" pitchFamily="34" charset="-34"/>
              </a:rPr>
              <a:t> </a:t>
            </a:r>
            <a:endParaRPr lang="th-TH" sz="2800" b="1" dirty="0" smtClean="0">
              <a:solidFill>
                <a:srgbClr val="FF0000"/>
              </a:solidFill>
              <a:latin typeface="TH Sarabun New" panose="020B0500040200020003" pitchFamily="34" charset="-34"/>
              <a:cs typeface="TH Sarabun New" panose="020B0500040200020003" pitchFamily="34" charset="-34"/>
            </a:endParaRPr>
          </a:p>
          <a:p>
            <a:pPr marL="0" indent="0" algn="thaiDist">
              <a:buNone/>
            </a:pPr>
            <a:r>
              <a:rPr lang="th-TH" sz="2800" b="1" dirty="0">
                <a:solidFill>
                  <a:srgbClr val="FFFF00"/>
                </a:solidFill>
                <a:latin typeface="TH Sarabun New" panose="020B0500040200020003" pitchFamily="34" charset="-34"/>
                <a:cs typeface="TH Sarabun New" panose="020B0500040200020003" pitchFamily="34" charset="-34"/>
              </a:rPr>
              <a:t>	</a:t>
            </a:r>
            <a:r>
              <a:rPr lang="th-TH" sz="2800" b="1" dirty="0">
                <a:solidFill>
                  <a:srgbClr val="FF0000"/>
                </a:solidFill>
                <a:latin typeface="TH Sarabun New" panose="020B0500040200020003" pitchFamily="34" charset="-34"/>
                <a:cs typeface="TH Sarabun New" panose="020B0500040200020003" pitchFamily="34" charset="-34"/>
              </a:rPr>
              <a:t>	</a:t>
            </a:r>
            <a:r>
              <a:rPr lang="th-TH" sz="2800" b="1" dirty="0" smtClean="0">
                <a:solidFill>
                  <a:srgbClr val="FF0000"/>
                </a:solidFill>
                <a:latin typeface="TH Sarabun New" panose="020B0500040200020003" pitchFamily="34" charset="-34"/>
                <a:cs typeface="TH Sarabun New" panose="020B0500040200020003" pitchFamily="34" charset="-34"/>
              </a:rPr>
              <a:t>		</a:t>
            </a:r>
          </a:p>
          <a:p>
            <a:pPr marL="0" indent="0" algn="thaiDist">
              <a:buNone/>
            </a:pPr>
            <a:r>
              <a:rPr lang="th-TH" sz="2800" b="1" dirty="0">
                <a:solidFill>
                  <a:srgbClr val="FF0000"/>
                </a:solidFill>
                <a:latin typeface="TH Sarabun New" panose="020B0500040200020003" pitchFamily="34" charset="-34"/>
                <a:cs typeface="TH Sarabun New" panose="020B0500040200020003" pitchFamily="34" charset="-34"/>
              </a:rPr>
              <a:t>	</a:t>
            </a:r>
            <a:r>
              <a:rPr lang="th-TH" sz="2800" b="1" dirty="0" smtClean="0">
                <a:solidFill>
                  <a:srgbClr val="FF0000"/>
                </a:solidFill>
                <a:latin typeface="TH Sarabun New" panose="020B0500040200020003" pitchFamily="34" charset="-34"/>
                <a:cs typeface="TH Sarabun New" panose="020B0500040200020003" pitchFamily="34" charset="-34"/>
              </a:rPr>
              <a:t>	</a:t>
            </a:r>
            <a:r>
              <a:rPr lang="th-TH" sz="2800" b="1" dirty="0">
                <a:latin typeface="TH Sarabun New" panose="020B0500040200020003" pitchFamily="34" charset="-34"/>
                <a:cs typeface="TH Sarabun New" panose="020B0500040200020003" pitchFamily="34" charset="-34"/>
              </a:rPr>
              <a:t>	</a:t>
            </a:r>
            <a:r>
              <a:rPr lang="th-TH" sz="2800" b="1" dirty="0" smtClean="0">
                <a:latin typeface="TH Sarabun New" panose="020B0500040200020003" pitchFamily="34" charset="-34"/>
                <a:cs typeface="TH Sarabun New" panose="020B0500040200020003" pitchFamily="34" charset="-34"/>
              </a:rPr>
              <a:t>		</a:t>
            </a:r>
            <a:endParaRPr lang="en-US" sz="2800" b="1" dirty="0">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97925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021" y="151312"/>
            <a:ext cx="10310617" cy="6288399"/>
          </a:xfrm>
        </p:spPr>
        <p:txBody>
          <a:bodyPr>
            <a:noAutofit/>
          </a:bodyPr>
          <a:lstStyle/>
          <a:p>
            <a:pPr marL="0" indent="0" algn="thaiDist">
              <a:buNone/>
            </a:pPr>
            <a:r>
              <a:rPr lang="th-TH" sz="3200" b="1" dirty="0" smtClean="0">
                <a:latin typeface="TH Sarabun New" panose="020B0500040200020003" pitchFamily="34" charset="-34"/>
                <a:cs typeface="TH Sarabun New" panose="020B0500040200020003" pitchFamily="34" charset="-34"/>
              </a:rPr>
              <a:t>	  </a:t>
            </a:r>
            <a:r>
              <a:rPr lang="th-TH" sz="3200" b="1" dirty="0" smtClean="0">
                <a:solidFill>
                  <a:srgbClr val="FFFF00"/>
                </a:solidFill>
                <a:latin typeface="TH Sarabun New" panose="020B0500040200020003" pitchFamily="34" charset="-34"/>
                <a:cs typeface="TH Sarabun New" panose="020B0500040200020003" pitchFamily="34" charset="-34"/>
              </a:rPr>
              <a:t>  </a:t>
            </a:r>
          </a:p>
          <a:p>
            <a:pPr marL="0" indent="0" algn="thaiDist">
              <a:buNone/>
            </a:pPr>
            <a:r>
              <a:rPr lang="th-TH" sz="3200" b="1" dirty="0">
                <a:solidFill>
                  <a:srgbClr val="FFFF00"/>
                </a:solidFill>
                <a:latin typeface="TH Sarabun New" panose="020B0500040200020003" pitchFamily="34" charset="-34"/>
                <a:cs typeface="TH Sarabun New" panose="020B0500040200020003" pitchFamily="34" charset="-34"/>
              </a:rPr>
              <a:t>	</a:t>
            </a:r>
            <a:r>
              <a:rPr lang="th-TH" sz="3200" b="1" dirty="0" smtClean="0">
                <a:solidFill>
                  <a:srgbClr val="FFFF00"/>
                </a:solidFill>
                <a:latin typeface="TH Sarabun New" panose="020B0500040200020003" pitchFamily="34" charset="-34"/>
                <a:cs typeface="TH Sarabun New" panose="020B0500040200020003" pitchFamily="34" charset="-34"/>
              </a:rPr>
              <a:t>	</a:t>
            </a:r>
            <a:r>
              <a:rPr lang="en-US" sz="3200" b="1" dirty="0">
                <a:solidFill>
                  <a:srgbClr val="FFFF00"/>
                </a:solidFill>
                <a:latin typeface="TH Sarabun New" panose="020B0500040200020003" pitchFamily="34" charset="-34"/>
                <a:cs typeface="TH Sarabun New" panose="020B0500040200020003" pitchFamily="34" charset="-34"/>
              </a:rPr>
              <a:t>3. Ability to repay debt</a:t>
            </a:r>
          </a:p>
          <a:p>
            <a:pPr marL="0" indent="0" algn="thaiDist">
              <a:buNone/>
            </a:pPr>
            <a:r>
              <a:rPr lang="en-US" sz="3200" b="1" dirty="0">
                <a:solidFill>
                  <a:srgbClr val="FFFF00"/>
                </a:solidFill>
                <a:latin typeface="TH Sarabun New" panose="020B0500040200020003" pitchFamily="34" charset="-34"/>
                <a:cs typeface="TH Sarabun New" panose="020B0500040200020003" pitchFamily="34" charset="-34"/>
              </a:rPr>
              <a:t>Considered the heart of the credit provider's credit. This is because even though the borrower has good intentions and plans to repay debt according to the contract But if unable to have a clear source of income Of course and enough to be able to pay back the debt. Chances to get credit will be less.</a:t>
            </a:r>
          </a:p>
          <a:p>
            <a:pPr marL="0" indent="0" algn="thaiDist">
              <a:buNone/>
            </a:pPr>
            <a:r>
              <a:rPr lang="en-US" sz="3200" b="1" dirty="0">
                <a:solidFill>
                  <a:srgbClr val="FFFF00"/>
                </a:solidFill>
                <a:latin typeface="TH Sarabun New" panose="020B0500040200020003" pitchFamily="34" charset="-34"/>
                <a:cs typeface="TH Sarabun New" panose="020B0500040200020003" pitchFamily="34" charset="-34"/>
              </a:rPr>
              <a:t>By most considerations, credit providers will consider from clear evidence documents. such as salary slips income certificate and bank account</a:t>
            </a:r>
          </a:p>
          <a:p>
            <a:pPr marL="0" indent="0" algn="thaiDist">
              <a:buNone/>
            </a:pPr>
            <a:r>
              <a:rPr lang="en-US" sz="3200" b="1" dirty="0">
                <a:solidFill>
                  <a:srgbClr val="FFFF00"/>
                </a:solidFill>
                <a:latin typeface="TH Sarabun New" panose="020B0500040200020003" pitchFamily="34" charset="-34"/>
                <a:cs typeface="TH Sarabun New" panose="020B0500040200020003" pitchFamily="34" charset="-34"/>
              </a:rPr>
              <a:t>In the case of a juristic person Will consider from the financial statements, including</a:t>
            </a:r>
          </a:p>
          <a:p>
            <a:pPr marL="0" indent="0" algn="thaiDist">
              <a:buNone/>
            </a:pPr>
            <a:r>
              <a:rPr lang="en-US" sz="3200" b="1" dirty="0">
                <a:solidFill>
                  <a:srgbClr val="FFFF00"/>
                </a:solidFill>
                <a:latin typeface="TH Sarabun New" panose="020B0500040200020003" pitchFamily="34" charset="-34"/>
                <a:cs typeface="TH Sarabun New" panose="020B0500040200020003" pitchFamily="34" charset="-34"/>
              </a:rPr>
              <a:t>statement of financial position, profit and loss statement, cash flow statement and bank account</a:t>
            </a:r>
            <a:endParaRPr lang="th-TH" sz="3200" b="1" dirty="0" smtClean="0">
              <a:solidFill>
                <a:srgbClr val="FF0000"/>
              </a:solidFill>
              <a:latin typeface="TH Sarabun New" panose="020B0500040200020003" pitchFamily="34" charset="-34"/>
              <a:cs typeface="TH Sarabun New" panose="020B0500040200020003" pitchFamily="34" charset="-34"/>
            </a:endParaRPr>
          </a:p>
          <a:p>
            <a:pPr marL="0" indent="0" algn="thaiDist">
              <a:buNone/>
            </a:pPr>
            <a:r>
              <a:rPr lang="th-TH" sz="3200" b="1" dirty="0">
                <a:solidFill>
                  <a:srgbClr val="FFFF00"/>
                </a:solidFill>
                <a:latin typeface="TH Sarabun New" panose="020B0500040200020003" pitchFamily="34" charset="-34"/>
                <a:cs typeface="TH Sarabun New" panose="020B0500040200020003" pitchFamily="34" charset="-34"/>
              </a:rPr>
              <a:t>		</a:t>
            </a:r>
            <a:r>
              <a:rPr lang="en-US" sz="3200" b="1" dirty="0" smtClean="0">
                <a:solidFill>
                  <a:srgbClr val="FF0000"/>
                </a:solidFill>
                <a:latin typeface="TH Sarabun New" panose="020B0500040200020003" pitchFamily="34" charset="-34"/>
                <a:cs typeface="TH Sarabun New" panose="020B0500040200020003" pitchFamily="34" charset="-34"/>
              </a:rPr>
              <a:t> </a:t>
            </a:r>
            <a:endParaRPr lang="th-TH" sz="3200" b="1" dirty="0" smtClean="0">
              <a:solidFill>
                <a:srgbClr val="FF0000"/>
              </a:solidFill>
              <a:latin typeface="TH Sarabun New" panose="020B0500040200020003" pitchFamily="34" charset="-34"/>
              <a:cs typeface="TH Sarabun New" panose="020B0500040200020003" pitchFamily="34" charset="-34"/>
            </a:endParaRPr>
          </a:p>
          <a:p>
            <a:pPr marL="0" indent="0" algn="thaiDist">
              <a:buNone/>
            </a:pPr>
            <a:r>
              <a:rPr lang="th-TH" sz="3200" b="1" dirty="0">
                <a:solidFill>
                  <a:srgbClr val="FFFF00"/>
                </a:solidFill>
                <a:latin typeface="TH Sarabun New" panose="020B0500040200020003" pitchFamily="34" charset="-34"/>
                <a:cs typeface="TH Sarabun New" panose="020B0500040200020003" pitchFamily="34" charset="-34"/>
              </a:rPr>
              <a:t>	</a:t>
            </a:r>
            <a:r>
              <a:rPr lang="th-TH" sz="3200" b="1" dirty="0">
                <a:solidFill>
                  <a:srgbClr val="FF0000"/>
                </a:solidFill>
                <a:latin typeface="TH Sarabun New" panose="020B0500040200020003" pitchFamily="34" charset="-34"/>
                <a:cs typeface="TH Sarabun New" panose="020B0500040200020003" pitchFamily="34" charset="-34"/>
              </a:rPr>
              <a:t>	</a:t>
            </a:r>
            <a:r>
              <a:rPr lang="th-TH" sz="3200" b="1" dirty="0" smtClean="0">
                <a:solidFill>
                  <a:srgbClr val="FF0000"/>
                </a:solidFill>
                <a:latin typeface="TH Sarabun New" panose="020B0500040200020003" pitchFamily="34" charset="-34"/>
                <a:cs typeface="TH Sarabun New" panose="020B0500040200020003" pitchFamily="34" charset="-34"/>
              </a:rPr>
              <a:t>		</a:t>
            </a:r>
          </a:p>
          <a:p>
            <a:pPr marL="0" indent="0" algn="thaiDist">
              <a:buNone/>
            </a:pPr>
            <a:r>
              <a:rPr lang="th-TH" sz="3200" b="1" dirty="0">
                <a:solidFill>
                  <a:srgbClr val="FF0000"/>
                </a:solidFill>
                <a:latin typeface="TH Sarabun New" panose="020B0500040200020003" pitchFamily="34" charset="-34"/>
                <a:cs typeface="TH Sarabun New" panose="020B0500040200020003" pitchFamily="34" charset="-34"/>
              </a:rPr>
              <a:t>	</a:t>
            </a:r>
            <a:r>
              <a:rPr lang="th-TH" sz="3200" b="1" dirty="0" smtClean="0">
                <a:solidFill>
                  <a:srgbClr val="FF0000"/>
                </a:solidFill>
                <a:latin typeface="TH Sarabun New" panose="020B0500040200020003" pitchFamily="34" charset="-34"/>
                <a:cs typeface="TH Sarabun New" panose="020B0500040200020003" pitchFamily="34" charset="-34"/>
              </a:rPr>
              <a:t>	</a:t>
            </a:r>
            <a:r>
              <a:rPr lang="th-TH" sz="3200" b="1" dirty="0">
                <a:latin typeface="TH Sarabun New" panose="020B0500040200020003" pitchFamily="34" charset="-34"/>
                <a:cs typeface="TH Sarabun New" panose="020B0500040200020003" pitchFamily="34" charset="-34"/>
              </a:rPr>
              <a:t>	</a:t>
            </a:r>
            <a:r>
              <a:rPr lang="th-TH" sz="3200" b="1" dirty="0" smtClean="0">
                <a:latin typeface="TH Sarabun New" panose="020B0500040200020003" pitchFamily="34" charset="-34"/>
                <a:cs typeface="TH Sarabun New" panose="020B0500040200020003" pitchFamily="34" charset="-34"/>
              </a:rPr>
              <a:t>		</a:t>
            </a:r>
            <a:endParaRPr lang="en-US" sz="3200" b="1" dirty="0">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484001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831</TotalTime>
  <Words>6</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TH Sarabun New</vt:lpstr>
      <vt:lpstr>TH SarabunPSK</vt:lpstr>
      <vt:lpstr>Wingdings 3</vt:lpstr>
      <vt:lpstr>Ion</vt:lpstr>
      <vt:lpstr> Credit</vt:lpstr>
      <vt:lpstr>PowerPoint Presentation</vt:lpstr>
      <vt:lpstr> credit and debt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74</cp:revision>
  <dcterms:created xsi:type="dcterms:W3CDTF">2023-01-04T01:11:35Z</dcterms:created>
  <dcterms:modified xsi:type="dcterms:W3CDTF">2023-04-12T08:28:56Z</dcterms:modified>
</cp:coreProperties>
</file>