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3"/>
  </p:notesMasterIdLst>
  <p:sldIdLst>
    <p:sldId id="293" r:id="rId2"/>
    <p:sldId id="312" r:id="rId3"/>
    <p:sldId id="303" r:id="rId4"/>
    <p:sldId id="313" r:id="rId5"/>
    <p:sldId id="315" r:id="rId6"/>
    <p:sldId id="314" r:id="rId7"/>
    <p:sldId id="317" r:id="rId8"/>
    <p:sldId id="318" r:id="rId9"/>
    <p:sldId id="319" r:id="rId10"/>
    <p:sldId id="320" r:id="rId11"/>
    <p:sldId id="322" r:id="rId12"/>
    <p:sldId id="321" r:id="rId13"/>
    <p:sldId id="325" r:id="rId14"/>
    <p:sldId id="324" r:id="rId15"/>
    <p:sldId id="343" r:id="rId16"/>
    <p:sldId id="329" r:id="rId17"/>
    <p:sldId id="330" r:id="rId18"/>
    <p:sldId id="334" r:id="rId19"/>
    <p:sldId id="331" r:id="rId20"/>
    <p:sldId id="332" r:id="rId21"/>
    <p:sldId id="333" r:id="rId22"/>
    <p:sldId id="327" r:id="rId23"/>
    <p:sldId id="335" r:id="rId24"/>
    <p:sldId id="336" r:id="rId25"/>
    <p:sldId id="337" r:id="rId26"/>
    <p:sldId id="338" r:id="rId27"/>
    <p:sldId id="328" r:id="rId28"/>
    <p:sldId id="339" r:id="rId29"/>
    <p:sldId id="340" r:id="rId30"/>
    <p:sldId id="342" r:id="rId31"/>
    <p:sldId id="341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pos="168" userDrawn="1">
          <p15:clr>
            <a:srgbClr val="A4A3A4"/>
          </p15:clr>
        </p15:guide>
        <p15:guide id="3" orient="horz" pos="4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B44"/>
    <a:srgbClr val="896745"/>
    <a:srgbClr val="5974A1"/>
    <a:srgbClr val="DEBE07"/>
    <a:srgbClr val="BAE586"/>
    <a:srgbClr val="9FCF8F"/>
    <a:srgbClr val="457CF0"/>
    <a:srgbClr val="FF92C8"/>
    <a:srgbClr val="C66A5F"/>
    <a:srgbClr val="2D4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0" autoAdjust="0"/>
    <p:restoredTop sz="95588"/>
  </p:normalViewPr>
  <p:slideViewPr>
    <p:cSldViewPr snapToGrid="0" snapToObjects="1">
      <p:cViewPr varScale="1">
        <p:scale>
          <a:sx n="112" d="100"/>
          <a:sy n="112" d="100"/>
        </p:scale>
        <p:origin x="594" y="96"/>
      </p:cViewPr>
      <p:guideLst>
        <p:guide orient="horz" pos="144"/>
        <p:guide pos="168"/>
        <p:guide orient="horz" pos="4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C08ED9-0E16-4D4F-B5BF-4590BB36A9B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A7631A-F2A2-4245-8546-D9FF5C38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6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51F89-1B3F-4FE8-ADD3-607010C25A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4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631A-F2A2-4245-8546-D9FF5C3800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0FC-01FD-A943-B9AE-ABA352F9DE4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D662-02DC-9642-98D5-ECE27B049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0FC-01FD-A943-B9AE-ABA352F9DE4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D662-02DC-9642-98D5-ECE27B049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5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0FC-01FD-A943-B9AE-ABA352F9DE4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D662-02DC-9642-98D5-ECE27B049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2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0FC-01FD-A943-B9AE-ABA352F9DE4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D662-02DC-9642-98D5-ECE27B049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5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0FC-01FD-A943-B9AE-ABA352F9DE4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D662-02DC-9642-98D5-ECE27B049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0FC-01FD-A943-B9AE-ABA352F9DE4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D662-02DC-9642-98D5-ECE27B049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8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0FC-01FD-A943-B9AE-ABA352F9DE4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D662-02DC-9642-98D5-ECE27B049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4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0FC-01FD-A943-B9AE-ABA352F9DE4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D662-02DC-9642-98D5-ECE27B049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3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0FC-01FD-A943-B9AE-ABA352F9DE4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D662-02DC-9642-98D5-ECE27B049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4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0FC-01FD-A943-B9AE-ABA352F9DE4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D662-02DC-9642-98D5-ECE27B049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5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0FC-01FD-A943-B9AE-ABA352F9DE4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D662-02DC-9642-98D5-ECE27B049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30FC-01FD-A943-B9AE-ABA352F9DE4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ED662-02DC-9642-98D5-ECE27B049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5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3.png"/><Relationship Id="rId7" Type="http://schemas.openxmlformats.org/officeDocument/2006/relationships/image" Target="../media/image9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47081D-B5FB-4B5B-8DF3-7B58DE300951}"/>
              </a:ext>
            </a:extLst>
          </p:cNvPr>
          <p:cNvSpPr/>
          <p:nvPr/>
        </p:nvSpPr>
        <p:spPr>
          <a:xfrm>
            <a:off x="4089786" y="1369137"/>
            <a:ext cx="2663711" cy="5232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5DDA16-FC0D-4B26-969D-ABF0E03988DA}"/>
              </a:ext>
            </a:extLst>
          </p:cNvPr>
          <p:cNvGrpSpPr/>
          <p:nvPr/>
        </p:nvGrpSpPr>
        <p:grpSpPr>
          <a:xfrm>
            <a:off x="3499576" y="4965644"/>
            <a:ext cx="6137548" cy="584775"/>
            <a:chOff x="3656546" y="5363841"/>
            <a:chExt cx="6137548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3656546" y="5363841"/>
              <a:ext cx="4643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sz="1600" dirty="0">
                  <a:latin typeface="Kanit" panose="00000500000000000000" pitchFamily="2" charset="-34"/>
                  <a:cs typeface="Kanit" panose="00000500000000000000" pitchFamily="2" charset="-34"/>
                </a:rPr>
                <a:t>สำนักวิทยบริการและเทคโนโลยีสารสนเทศ</a:t>
              </a:r>
              <a:r>
                <a:rPr lang="en-US" sz="1600" dirty="0">
                  <a:latin typeface="Kanit" panose="00000500000000000000" pitchFamily="2" charset="-34"/>
                  <a:cs typeface="Kanit" panose="00000500000000000000" pitchFamily="2" charset="-34"/>
                </a:rPr>
                <a:t> </a:t>
              </a:r>
              <a:br>
                <a:rPr lang="en-US" sz="1600" dirty="0">
                  <a:latin typeface="Kanit" panose="00000500000000000000" pitchFamily="2" charset="-34"/>
                  <a:cs typeface="Kanit" panose="00000500000000000000" pitchFamily="2" charset="-34"/>
                </a:rPr>
              </a:br>
              <a:r>
                <a:rPr lang="th-TH" sz="1600" dirty="0">
                  <a:latin typeface="Kanit" panose="00000500000000000000" pitchFamily="2" charset="-34"/>
                  <a:cs typeface="Kanit" panose="00000500000000000000" pitchFamily="2" charset="-34"/>
                </a:rPr>
                <a:t>มหาวิทยาลัยราชภัฏสวนสุนันทา</a:t>
              </a:r>
              <a:endParaRPr lang="en-US" sz="1600" dirty="0"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B1B7F8F-F945-420A-B3E4-DC20D3611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865" y="5363842"/>
              <a:ext cx="1392229" cy="488214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C5D8646-4E83-4C66-8221-656B8489584C}"/>
              </a:ext>
            </a:extLst>
          </p:cNvPr>
          <p:cNvSpPr/>
          <p:nvPr/>
        </p:nvSpPr>
        <p:spPr>
          <a:xfrm>
            <a:off x="4204226" y="1922897"/>
            <a:ext cx="565250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latin typeface="Kanit" panose="00000500000000000000" pitchFamily="2" charset="-34"/>
                <a:cs typeface="Kanit" panose="00000500000000000000" pitchFamily="2" charset="-34"/>
              </a:rPr>
              <a:t>อบรมการใช้งานเว็บไซต์</a:t>
            </a:r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/>
            </a:r>
            <a:b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ประจำตัวบุคลากรสายวิชาการ</a:t>
            </a: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/>
            </a:r>
            <a:b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Moodle v.3.11.1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BD43FF-2A0A-46A8-B684-F8D6795817D5}"/>
              </a:ext>
            </a:extLst>
          </p:cNvPr>
          <p:cNvSpPr/>
          <p:nvPr/>
        </p:nvSpPr>
        <p:spPr>
          <a:xfrm>
            <a:off x="4347693" y="1383406"/>
            <a:ext cx="2147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Upskill &amp; Reskill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93AD6-7D72-4081-B1E8-7642C9A88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19" y="1578006"/>
            <a:ext cx="2810142" cy="18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6460" y="197220"/>
            <a:ext cx="6030276" cy="1308171"/>
            <a:chOff x="822685" y="417818"/>
            <a:chExt cx="6030276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6030276" cy="1308171"/>
              <a:chOff x="821420" y="5083691"/>
              <a:chExt cx="6030276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F390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5854659" cy="923330"/>
                <a:chOff x="5625816" y="701878"/>
                <a:chExt cx="5854659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4272323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การเพิ่มบล็อค (</a:t>
                  </a:r>
                  <a:r>
                    <a:rPr lang="en-US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Add a Block)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6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21" y="1743742"/>
            <a:ext cx="5123949" cy="3237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754" y="1954314"/>
            <a:ext cx="5212150" cy="29224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39182" y="908659"/>
            <a:ext cx="2969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th-TH" sz="2000" dirty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มคอ.</a:t>
            </a:r>
            <a:r>
              <a:rPr lang="th-TH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</a:t>
            </a:r>
            <a:r>
              <a:rPr lang="en-US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,</a:t>
            </a:r>
            <a:r>
              <a:rPr lang="th-TH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สื่อ</a:t>
            </a:r>
            <a:r>
              <a:rPr lang="th-TH" sz="2000" dirty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ประกอบการ</a:t>
            </a:r>
            <a:r>
              <a:rPr lang="th-TH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สอน</a:t>
            </a:r>
            <a:r>
              <a:rPr lang="en-US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/>
            </a:r>
            <a:br>
              <a:rPr lang="en-US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Link class </a:t>
            </a:r>
            <a:r>
              <a:rPr lang="en-US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room</a:t>
            </a:r>
            <a:endParaRPr lang="en-US" sz="2000" dirty="0">
              <a:solidFill>
                <a:schemeClr val="accent2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6451754" y="5931100"/>
            <a:ext cx="4724401" cy="283616"/>
            <a:chOff x="7815915" y="6071346"/>
            <a:chExt cx="4724401" cy="2836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815915" y="6071346"/>
              <a:ext cx="4724401" cy="265627"/>
              <a:chOff x="7416603" y="6515404"/>
              <a:chExt cx="4724401" cy="26562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534810"/>
                <a:ext cx="39069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6603" y="6515404"/>
                <a:ext cx="695971" cy="244057"/>
              </a:xfrm>
              <a:prstGeom prst="rect">
                <a:avLst/>
              </a:prstGeom>
            </p:spPr>
          </p:pic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Down Arrow 39"/>
          <p:cNvSpPr/>
          <p:nvPr/>
        </p:nvSpPr>
        <p:spPr>
          <a:xfrm rot="5400000" flipV="1">
            <a:off x="6037260" y="3451333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6460" y="197220"/>
            <a:ext cx="6030276" cy="1308171"/>
            <a:chOff x="822685" y="417818"/>
            <a:chExt cx="6030276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6030276" cy="1308171"/>
              <a:chOff x="821420" y="5083691"/>
              <a:chExt cx="6030276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F390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5854659" cy="923330"/>
                <a:chOff x="5625816" y="701878"/>
                <a:chExt cx="5854659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4272323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การเพิ่มบล็อค (</a:t>
                  </a:r>
                  <a:r>
                    <a:rPr lang="en-US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Add a Block)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6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2339182" y="908659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th-TH" sz="2000" dirty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วีดีโอสื่อการสอน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3" y="1582569"/>
            <a:ext cx="2969419" cy="2049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251" y="1599063"/>
            <a:ext cx="2444264" cy="1722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288" y="600660"/>
            <a:ext cx="2361898" cy="2319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35" y="3962561"/>
            <a:ext cx="3348732" cy="1843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2323" t="2835" r="941" b="-2835"/>
          <a:stretch/>
        </p:blipFill>
        <p:spPr>
          <a:xfrm>
            <a:off x="4042554" y="3996853"/>
            <a:ext cx="3513125" cy="18089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2179" y="3254441"/>
            <a:ext cx="4110668" cy="3111547"/>
          </a:xfrm>
          <a:prstGeom prst="rect">
            <a:avLst/>
          </a:prstGeom>
        </p:spPr>
      </p:pic>
      <p:sp>
        <p:nvSpPr>
          <p:cNvPr id="27" name="Down Arrow 26"/>
          <p:cNvSpPr/>
          <p:nvPr/>
        </p:nvSpPr>
        <p:spPr>
          <a:xfrm rot="5400000" flipV="1">
            <a:off x="3652922" y="2142618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5400000" flipV="1">
            <a:off x="7550133" y="2192676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5400000" flipV="1">
            <a:off x="3730513" y="4580110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5400000" flipV="1">
            <a:off x="7550132" y="4666189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752077" y="5876859"/>
            <a:ext cx="3334149" cy="400110"/>
            <a:chOff x="7695419" y="6022708"/>
            <a:chExt cx="3334149" cy="4001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3334149" cy="400110"/>
              <a:chOff x="7296107" y="6466766"/>
              <a:chExt cx="3334149" cy="40011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466766"/>
                <a:ext cx="2396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0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6460" y="197220"/>
            <a:ext cx="4177205" cy="1308171"/>
            <a:chOff x="822685" y="417818"/>
            <a:chExt cx="4177205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4177205" cy="1308171"/>
              <a:chOff x="821420" y="5083691"/>
              <a:chExt cx="4177205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C66A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4001588" cy="923330"/>
                <a:chOff x="5625816" y="701878"/>
                <a:chExt cx="4001588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2419252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การสร้างรายวิชา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7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8903" r="43874"/>
          <a:stretch/>
        </p:blipFill>
        <p:spPr>
          <a:xfrm>
            <a:off x="1981684" y="1362830"/>
            <a:ext cx="2576763" cy="2051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964" b="18431"/>
          <a:stretch/>
        </p:blipFill>
        <p:spPr>
          <a:xfrm>
            <a:off x="1256232" y="3611611"/>
            <a:ext cx="3302215" cy="2105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471" y="1424367"/>
            <a:ext cx="4518767" cy="377147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39182" y="908659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th-TH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การเพิ่มหมวดหมู่รายวิชา</a:t>
            </a:r>
            <a:endParaRPr lang="th-TH" sz="2000" dirty="0">
              <a:solidFill>
                <a:schemeClr val="accent2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7362427" y="5860959"/>
            <a:ext cx="3334149" cy="400110"/>
            <a:chOff x="7695419" y="6022708"/>
            <a:chExt cx="3334149" cy="4001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3334149" cy="400110"/>
              <a:chOff x="7296107" y="6466766"/>
              <a:chExt cx="3334149" cy="40011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466766"/>
                <a:ext cx="2396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Down Arrow 35"/>
          <p:cNvSpPr/>
          <p:nvPr/>
        </p:nvSpPr>
        <p:spPr>
          <a:xfrm rot="5400000" flipV="1">
            <a:off x="5187932" y="3345881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6460" y="197220"/>
            <a:ext cx="4177205" cy="1308171"/>
            <a:chOff x="822685" y="417818"/>
            <a:chExt cx="4177205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4177205" cy="1308171"/>
              <a:chOff x="821420" y="5083691"/>
              <a:chExt cx="4177205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C66A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4001588" cy="923330"/>
                <a:chOff x="5625816" y="701878"/>
                <a:chExt cx="4001588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2419252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การสร้างรายวิชา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7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2339182" y="908659"/>
            <a:ext cx="1789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th-TH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การเพิ่มรายวิชา</a:t>
            </a:r>
            <a:endParaRPr lang="th-TH" sz="2000" dirty="0">
              <a:solidFill>
                <a:schemeClr val="accent2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4055"/>
          <a:stretch/>
        </p:blipFill>
        <p:spPr>
          <a:xfrm>
            <a:off x="3143604" y="1476476"/>
            <a:ext cx="1797442" cy="1840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028" y="3440512"/>
            <a:ext cx="3407041" cy="1806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910" y="515295"/>
            <a:ext cx="4065661" cy="2533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7936"/>
          <a:stretch/>
        </p:blipFill>
        <p:spPr>
          <a:xfrm>
            <a:off x="5872910" y="3316581"/>
            <a:ext cx="3762435" cy="276081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752077" y="5876859"/>
            <a:ext cx="3334149" cy="400110"/>
            <a:chOff x="7695419" y="6022708"/>
            <a:chExt cx="3334149" cy="4001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3334149" cy="400110"/>
              <a:chOff x="7296107" y="6466766"/>
              <a:chExt cx="3334149" cy="40011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466766"/>
                <a:ext cx="2396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Down Arrow 29"/>
          <p:cNvSpPr/>
          <p:nvPr/>
        </p:nvSpPr>
        <p:spPr>
          <a:xfrm rot="5400000" flipV="1">
            <a:off x="5227176" y="3048028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6460" y="197220"/>
            <a:ext cx="4177205" cy="1308171"/>
            <a:chOff x="822685" y="417818"/>
            <a:chExt cx="4177205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4177205" cy="1308171"/>
              <a:chOff x="821420" y="5083691"/>
              <a:chExt cx="4177205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C66A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4001588" cy="923330"/>
                <a:chOff x="5625816" y="701878"/>
                <a:chExt cx="4001588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2419252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การสร้างรายวิชา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7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2339182" y="908659"/>
            <a:ext cx="1789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th-TH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การเพิ่มรายวิชา</a:t>
            </a:r>
            <a:endParaRPr lang="th-TH" sz="2000" dirty="0">
              <a:solidFill>
                <a:schemeClr val="accent2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51" y="1770788"/>
            <a:ext cx="5286375" cy="2971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952380" y="908659"/>
            <a:ext cx="4219575" cy="4600586"/>
            <a:chOff x="7389672" y="567167"/>
            <a:chExt cx="4219575" cy="46005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25820"/>
            <a:stretch/>
          </p:blipFill>
          <p:spPr>
            <a:xfrm>
              <a:off x="7389673" y="567167"/>
              <a:ext cx="4219574" cy="17526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89672" y="2319778"/>
              <a:ext cx="4219575" cy="284797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752077" y="5876859"/>
            <a:ext cx="3334149" cy="400110"/>
            <a:chOff x="7695419" y="6022708"/>
            <a:chExt cx="3334149" cy="40011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3334149" cy="400110"/>
              <a:chOff x="7296107" y="6466766"/>
              <a:chExt cx="3334149" cy="40011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466766"/>
                <a:ext cx="2396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Down Arrow 36"/>
          <p:cNvSpPr/>
          <p:nvPr/>
        </p:nvSpPr>
        <p:spPr>
          <a:xfrm rot="5400000" flipV="1">
            <a:off x="6320593" y="3178475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6460" y="197220"/>
            <a:ext cx="4177205" cy="1308171"/>
            <a:chOff x="822685" y="417818"/>
            <a:chExt cx="4177205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4177205" cy="1308171"/>
              <a:chOff x="821420" y="5083691"/>
              <a:chExt cx="4177205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C66A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4001588" cy="923330"/>
                <a:chOff x="5625816" y="701878"/>
                <a:chExt cx="4001588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2419252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การสร้างรายวิชา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7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2339182" y="908659"/>
            <a:ext cx="4206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th-TH" sz="2000" dirty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การตั้งค่ารายวิชาให้บุคคลทั่วไปเข้าถึงได้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08" y="1385713"/>
            <a:ext cx="3452074" cy="2142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709" y="1385713"/>
            <a:ext cx="3746399" cy="2040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872" y="1219954"/>
            <a:ext cx="2525800" cy="2217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94" y="3784178"/>
            <a:ext cx="3764588" cy="239956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6572250" y="6416869"/>
            <a:ext cx="4724401" cy="283616"/>
            <a:chOff x="7815915" y="6071346"/>
            <a:chExt cx="4724401" cy="28361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815915" y="6071346"/>
              <a:ext cx="4724401" cy="265627"/>
              <a:chOff x="7416603" y="6515404"/>
              <a:chExt cx="4724401" cy="2656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534810"/>
                <a:ext cx="39069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6603" y="6515404"/>
                <a:ext cx="695971" cy="244057"/>
              </a:xfrm>
              <a:prstGeom prst="rect">
                <a:avLst/>
              </a:prstGeom>
            </p:spPr>
          </p:pic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4" name="Down Arrow 33"/>
          <p:cNvSpPr/>
          <p:nvPr/>
        </p:nvSpPr>
        <p:spPr>
          <a:xfrm rot="5400000" flipV="1">
            <a:off x="4590067" y="2364277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5400000" flipV="1">
            <a:off x="8736196" y="2364275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7023" y="3814068"/>
            <a:ext cx="3364977" cy="2245184"/>
          </a:xfrm>
          <a:prstGeom prst="rect">
            <a:avLst/>
          </a:prstGeom>
        </p:spPr>
      </p:pic>
      <p:sp>
        <p:nvSpPr>
          <p:cNvPr id="27" name="Down Arrow 26"/>
          <p:cNvSpPr/>
          <p:nvPr/>
        </p:nvSpPr>
        <p:spPr>
          <a:xfrm rot="5400000" flipV="1">
            <a:off x="4477191" y="4972436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6565" y="3768668"/>
            <a:ext cx="3810543" cy="2479095"/>
          </a:xfrm>
          <a:prstGeom prst="rect">
            <a:avLst/>
          </a:prstGeom>
        </p:spPr>
      </p:pic>
      <p:sp>
        <p:nvSpPr>
          <p:cNvPr id="28" name="Down Arrow 27"/>
          <p:cNvSpPr/>
          <p:nvPr/>
        </p:nvSpPr>
        <p:spPr>
          <a:xfrm rot="5400000" flipV="1">
            <a:off x="8639617" y="4972436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118930" y="5484285"/>
            <a:ext cx="1128045" cy="401652"/>
          </a:xfrm>
          <a:prstGeom prst="wedgeRoundRectCallout">
            <a:avLst>
              <a:gd name="adj1" fmla="val -47149"/>
              <a:gd name="adj2" fmla="val -8643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cs typeface="TH SarabunPSK" panose="020B0500040200020003" pitchFamily="34" charset="-34"/>
              </a:rPr>
              <a:t>7</a:t>
            </a:r>
            <a:r>
              <a:rPr lang="th-TH" dirty="0">
                <a:solidFill>
                  <a:schemeClr val="tx1"/>
                </a:solidFill>
                <a:cs typeface="TH SarabunPSK" panose="020B0500040200020003" pitchFamily="34" charset="-34"/>
              </a:rPr>
              <a:t> </a:t>
            </a:r>
            <a:r>
              <a:rPr lang="th-TH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การบริหารไซต์</a:t>
            </a: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7069791" y="4365222"/>
            <a:ext cx="639763" cy="401652"/>
          </a:xfrm>
          <a:prstGeom prst="wedgeRoundRectCallout">
            <a:avLst>
              <a:gd name="adj1" fmla="val -47149"/>
              <a:gd name="adj2" fmla="val -8643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  <a:cs typeface="TH SarabunPSK" panose="020B0500040200020003" pitchFamily="34" charset="-34"/>
              </a:rPr>
              <a:t>8</a:t>
            </a:r>
            <a:r>
              <a:rPr lang="th-TH" dirty="0" smtClean="0">
                <a:solidFill>
                  <a:schemeClr val="tx1"/>
                </a:solidFill>
                <a:cs typeface="TH SarabunPSK" panose="020B0500040200020003" pitchFamily="34" charset="-34"/>
              </a:rPr>
              <a:t> </a:t>
            </a:r>
            <a:r>
              <a:rPr lang="th-TH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สมาชิก</a:t>
            </a: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7665409" y="5472462"/>
            <a:ext cx="1394616" cy="401652"/>
          </a:xfrm>
          <a:prstGeom prst="wedgeRoundRectCallout">
            <a:avLst>
              <a:gd name="adj1" fmla="val -59881"/>
              <a:gd name="adj2" fmla="val 5611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cs typeface="TH SarabunPSK" panose="020B0500040200020003" pitchFamily="34" charset="-34"/>
              </a:rPr>
              <a:t>9</a:t>
            </a:r>
            <a:r>
              <a:rPr lang="th-TH" dirty="0" smtClean="0">
                <a:solidFill>
                  <a:schemeClr val="tx1"/>
                </a:solidFill>
                <a:cs typeface="TH SarabunPSK" panose="020B0500040200020003" pitchFamily="34" charset="-34"/>
              </a:rPr>
              <a:t> </a:t>
            </a:r>
            <a:r>
              <a:rPr lang="th-TH" sz="1200" dirty="0" smtClean="0">
                <a:solidFill>
                  <a:schemeClr val="tx1"/>
                </a:solidFill>
                <a:cs typeface="TH SarabunPSK" panose="020B0500040200020003" pitchFamily="34" charset="-34"/>
              </a:rPr>
              <a:t>ข้อตกลงการเป็น</a:t>
            </a:r>
            <a:r>
              <a:rPr lang="th-TH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สมาชิก</a:t>
            </a: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10029202" y="4144040"/>
            <a:ext cx="1267449" cy="622834"/>
          </a:xfrm>
          <a:prstGeom prst="wedgeRoundRectCallout">
            <a:avLst>
              <a:gd name="adj1" fmla="val -61719"/>
              <a:gd name="adj2" fmla="val -60904"/>
              <a:gd name="adj3" fmla="val 166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cs typeface="TH SarabunPSK" panose="020B0500040200020003" pitchFamily="34" charset="-34"/>
              </a:rPr>
              <a:t>10</a:t>
            </a:r>
            <a:r>
              <a:rPr lang="th-TH" dirty="0" smtClean="0">
                <a:solidFill>
                  <a:schemeClr val="tx1"/>
                </a:solidFill>
                <a:cs typeface="TH SarabunPSK" panose="020B0500040200020003" pitchFamily="34" charset="-34"/>
              </a:rPr>
              <a:t> </a:t>
            </a:r>
            <a:r>
              <a:rPr lang="th-TH" sz="1200" dirty="0" smtClean="0">
                <a:solidFill>
                  <a:schemeClr val="tx1"/>
                </a:solidFill>
                <a:cs typeface="TH SarabunPSK" panose="020B0500040200020003" pitchFamily="34" charset="-34"/>
              </a:rPr>
              <a:t>เลือกเข้าสู่ระบบในฐานะบุคคลทั่วไป</a:t>
            </a: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34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6460" y="197220"/>
            <a:ext cx="6232255" cy="1308171"/>
            <a:chOff x="822685" y="417818"/>
            <a:chExt cx="6232255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6232255" cy="1308171"/>
              <a:chOff x="821420" y="5083691"/>
              <a:chExt cx="6232255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9769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6056638" cy="923330"/>
                <a:chOff x="5625816" y="701878"/>
                <a:chExt cx="6056638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4474302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การเพิ่มกิจกรรมหรือแหล่งข้อมูล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8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52077" y="1245490"/>
            <a:ext cx="10012179" cy="4197670"/>
            <a:chOff x="978206" y="1293420"/>
            <a:chExt cx="10012179" cy="41976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082" y="1376290"/>
              <a:ext cx="4695825" cy="4114800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978206" y="2013724"/>
              <a:ext cx="4800780" cy="2774384"/>
              <a:chOff x="1250768" y="2223262"/>
              <a:chExt cx="4800780" cy="277438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250768" y="2288811"/>
                <a:ext cx="4800780" cy="2708835"/>
                <a:chOff x="6329699" y="2194623"/>
                <a:chExt cx="4800780" cy="2708835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9699" y="2194623"/>
                  <a:ext cx="3616803" cy="2708835"/>
                </a:xfrm>
                <a:prstGeom prst="rect">
                  <a:avLst/>
                </a:prstGeom>
              </p:spPr>
            </p:pic>
            <p:sp>
              <p:nvSpPr>
                <p:cNvPr id="36" name="Rounded Rectangle 35"/>
                <p:cNvSpPr/>
                <p:nvPr/>
              </p:nvSpPr>
              <p:spPr>
                <a:xfrm>
                  <a:off x="9913502" y="2720577"/>
                  <a:ext cx="1200477" cy="4640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974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lvl="1" algn="ctr"/>
                  <a:r>
                    <a:rPr lang="en-US" sz="2200" dirty="0" smtClean="0">
                      <a:solidFill>
                        <a:schemeClr val="bg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File</a:t>
                  </a:r>
                  <a:endParaRPr lang="en-US" sz="2200" dirty="0">
                    <a:solidFill>
                      <a:schemeClr val="bg1"/>
                    </a:solidFill>
                    <a:latin typeface="Kanit" panose="00000500000000000000" pitchFamily="2" charset="-34"/>
                    <a:cs typeface="Kanit" panose="00000500000000000000" pitchFamily="2" charset="-34"/>
                  </a:endParaRP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9913501" y="3306728"/>
                  <a:ext cx="1200477" cy="4640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967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lvl="1" algn="ctr"/>
                  <a:r>
                    <a:rPr lang="en-US" sz="2200" dirty="0" smtClean="0">
                      <a:solidFill>
                        <a:schemeClr val="bg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Page</a:t>
                  </a:r>
                  <a:endParaRPr lang="en-US" sz="2200" dirty="0">
                    <a:solidFill>
                      <a:schemeClr val="bg1"/>
                    </a:solidFill>
                    <a:latin typeface="Kanit" panose="00000500000000000000" pitchFamily="2" charset="-34"/>
                    <a:cs typeface="Kanit" panose="00000500000000000000" pitchFamily="2" charset="-34"/>
                  </a:endParaRP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9930002" y="3873045"/>
                  <a:ext cx="1200477" cy="4640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609B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lvl="1" algn="ctr"/>
                  <a:r>
                    <a:rPr lang="en-US" sz="2200" dirty="0" smtClean="0">
                      <a:solidFill>
                        <a:schemeClr val="bg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URL</a:t>
                  </a:r>
                  <a:endParaRPr lang="en-US" sz="2200" dirty="0">
                    <a:solidFill>
                      <a:schemeClr val="bg1"/>
                    </a:solidFill>
                    <a:latin typeface="Kanit" panose="00000500000000000000" pitchFamily="2" charset="-34"/>
                    <a:cs typeface="Kanit" panose="00000500000000000000" pitchFamily="2" charset="-34"/>
                  </a:endParaRPr>
                </a:p>
              </p:txBody>
            </p:sp>
          </p:grpSp>
          <p:sp>
            <p:nvSpPr>
              <p:cNvPr id="39" name="Rounded Rectangle 38"/>
              <p:cNvSpPr/>
              <p:nvPr/>
            </p:nvSpPr>
            <p:spPr>
              <a:xfrm>
                <a:off x="4834572" y="2223262"/>
                <a:ext cx="1200477" cy="464095"/>
              </a:xfrm>
              <a:prstGeom prst="roundRect">
                <a:avLst>
                  <a:gd name="adj" fmla="val 50000"/>
                </a:avLst>
              </a:prstGeom>
              <a:solidFill>
                <a:srgbClr val="C66A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en-US" sz="2200" dirty="0" smtClean="0">
                    <a:solidFill>
                      <a:schemeClr val="bg1"/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Label</a:t>
                </a:r>
                <a:endPara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</p:grpSp>
        <p:sp>
          <p:nvSpPr>
            <p:cNvPr id="27" name="Round Diagonal Corner Rectangle 26"/>
            <p:cNvSpPr/>
            <p:nvPr/>
          </p:nvSpPr>
          <p:spPr>
            <a:xfrm>
              <a:off x="5978769" y="1293420"/>
              <a:ext cx="5011616" cy="4114800"/>
            </a:xfrm>
            <a:prstGeom prst="round2DiagRect">
              <a:avLst/>
            </a:prstGeom>
            <a:noFill/>
            <a:ln w="28575">
              <a:solidFill>
                <a:srgbClr val="8967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752077" y="5876859"/>
            <a:ext cx="3334149" cy="400110"/>
            <a:chOff x="7695419" y="6022708"/>
            <a:chExt cx="3334149" cy="40011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3334149" cy="400110"/>
              <a:chOff x="7296107" y="6466766"/>
              <a:chExt cx="3334149" cy="40011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466766"/>
                <a:ext cx="2396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86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6460" y="197220"/>
            <a:ext cx="6232255" cy="1308171"/>
            <a:chOff x="822685" y="417818"/>
            <a:chExt cx="6232255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6232255" cy="1308171"/>
              <a:chOff x="821420" y="5083691"/>
              <a:chExt cx="6232255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9769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6056638" cy="923330"/>
                <a:chOff x="5625816" y="701878"/>
                <a:chExt cx="6056638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4474302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การเพิ่มกิจกรรมหรือแหล่งข้อมูล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8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666618" y="2396886"/>
            <a:ext cx="4475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การบริหารไซต์</a:t>
            </a:r>
            <a:r>
              <a:rPr lang="en-US" sz="2000" dirty="0">
                <a:latin typeface="FC Lamoon" panose="02000000000000000000" pitchFamily="2" charset="0"/>
                <a:cs typeface="FC Lamoon" panose="02000000000000000000" pitchFamily="2" charset="0"/>
              </a:rPr>
              <a:t> &gt;&gt; </a:t>
            </a:r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เปิดการแก้ไขบล็อค</a:t>
            </a:r>
            <a:r>
              <a:rPr lang="en-US" sz="2000" dirty="0">
                <a:latin typeface="FC Lamoon" panose="02000000000000000000" pitchFamily="2" charset="0"/>
                <a:cs typeface="FC Lamoon" panose="02000000000000000000" pitchFamily="2" charset="0"/>
              </a:rPr>
              <a:t> </a:t>
            </a:r>
            <a:endParaRPr lang="en-US" sz="2000" dirty="0" smtClean="0">
              <a:latin typeface="FC Lamoon" panose="02000000000000000000" pitchFamily="2" charset="0"/>
              <a:cs typeface="FC Lamoo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FC Lamoon" panose="02000000000000000000" pitchFamily="2" charset="0"/>
                <a:cs typeface="FC Lamoon" panose="02000000000000000000" pitchFamily="2" charset="0"/>
              </a:rPr>
              <a:t>กลับไป</a:t>
            </a:r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ที่หน้าแรกของเว็บไซต์</a:t>
            </a:r>
            <a:r>
              <a:rPr lang="en-US" sz="2000" dirty="0">
                <a:latin typeface="FC Lamoon" panose="02000000000000000000" pitchFamily="2" charset="0"/>
                <a:cs typeface="FC Lamoon" panose="02000000000000000000" pitchFamily="2" charset="0"/>
              </a:rPr>
              <a:t> </a:t>
            </a:r>
            <a:endParaRPr lang="en-US" sz="2000" dirty="0" smtClean="0">
              <a:latin typeface="FC Lamoon" panose="02000000000000000000" pitchFamily="2" charset="0"/>
              <a:cs typeface="FC Lamoo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FC Lamoon" panose="02000000000000000000" pitchFamily="2" charset="0"/>
                <a:cs typeface="FC Lamoon" panose="02000000000000000000" pitchFamily="2" charset="0"/>
              </a:rPr>
              <a:t>เลือก</a:t>
            </a:r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เพิ่มกิจกรรมหรือ</a:t>
            </a:r>
            <a:r>
              <a:rPr lang="en-US" sz="2000" dirty="0" err="1" smtClean="0">
                <a:latin typeface="FC Lamoon" panose="02000000000000000000" pitchFamily="2" charset="0"/>
                <a:cs typeface="FC Lamoon" panose="02000000000000000000" pitchFamily="2" charset="0"/>
              </a:rPr>
              <a:t>แหล่งข้อมูล</a:t>
            </a:r>
            <a:r>
              <a:rPr lang="en-US" sz="2000" dirty="0" smtClean="0">
                <a:latin typeface="FC Lamoon" panose="02000000000000000000" pitchFamily="2" charset="0"/>
                <a:cs typeface="FC Lamoon" panose="02000000000000000000" pitchFamily="2" charset="0"/>
              </a:rPr>
              <a:t/>
            </a:r>
            <a:br>
              <a:rPr lang="en-US" sz="2000" dirty="0" smtClean="0">
                <a:latin typeface="FC Lamoon" panose="02000000000000000000" pitchFamily="2" charset="0"/>
                <a:cs typeface="FC Lamoon" panose="02000000000000000000" pitchFamily="2" charset="0"/>
              </a:rPr>
            </a:br>
            <a:r>
              <a:rPr lang="en-US" sz="2000" dirty="0" err="1" smtClean="0">
                <a:solidFill>
                  <a:schemeClr val="accent2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เป็น</a:t>
            </a:r>
            <a:r>
              <a:rPr lang="en-US" sz="2000" dirty="0" err="1">
                <a:solidFill>
                  <a:schemeClr val="accent2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ประเภท</a:t>
            </a:r>
            <a:r>
              <a:rPr lang="en-US" sz="2000" dirty="0">
                <a:solidFill>
                  <a:schemeClr val="accent2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แหล่งข้อมูล</a:t>
            </a:r>
            <a:r>
              <a:rPr lang="en-US" sz="2000" dirty="0">
                <a:solidFill>
                  <a:schemeClr val="accent2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 (</a:t>
            </a:r>
            <a:r>
              <a:rPr lang="en-US" sz="2000" dirty="0" smtClean="0">
                <a:solidFill>
                  <a:schemeClr val="accent2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Label)</a:t>
            </a:r>
            <a:endParaRPr lang="en-US" sz="2000" dirty="0">
              <a:solidFill>
                <a:schemeClr val="accent2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25" name="Down Arrow 24"/>
          <p:cNvSpPr/>
          <p:nvPr/>
        </p:nvSpPr>
        <p:spPr>
          <a:xfrm rot="5400000" flipV="1">
            <a:off x="4961931" y="3094381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409" y="1796565"/>
            <a:ext cx="4800600" cy="3562350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2334413" y="1815189"/>
            <a:ext cx="1200477" cy="464095"/>
          </a:xfrm>
          <a:prstGeom prst="roundRect">
            <a:avLst>
              <a:gd name="adj" fmla="val 50000"/>
            </a:avLst>
          </a:prstGeom>
          <a:solidFill>
            <a:srgbClr val="C6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200" dirty="0" smtClean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Label</a:t>
            </a:r>
            <a:endParaRPr lang="en-US" sz="2200" dirty="0">
              <a:solidFill>
                <a:schemeClr val="bg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752077" y="5876859"/>
            <a:ext cx="3334149" cy="400110"/>
            <a:chOff x="7695419" y="6022708"/>
            <a:chExt cx="3334149" cy="40011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3334149" cy="400110"/>
              <a:chOff x="7296107" y="6466766"/>
              <a:chExt cx="3334149" cy="40011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466766"/>
                <a:ext cx="2396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23" y="3577740"/>
            <a:ext cx="1646855" cy="164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6460" y="197220"/>
            <a:ext cx="6232255" cy="1308171"/>
            <a:chOff x="822685" y="417818"/>
            <a:chExt cx="6232255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6232255" cy="1308171"/>
              <a:chOff x="821420" y="5083691"/>
              <a:chExt cx="6232255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9769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6056638" cy="923330"/>
                <a:chOff x="5625816" y="701878"/>
                <a:chExt cx="6056638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4474302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การเพิ่มกิจกรรมหรือแหล่งข้อมูล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8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03" y="1040372"/>
            <a:ext cx="4533900" cy="5038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3141" y="2760665"/>
            <a:ext cx="447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การบริหารไซต์</a:t>
            </a:r>
            <a:r>
              <a:rPr lang="en-US" sz="2000" dirty="0">
                <a:latin typeface="FC Lamoon" panose="02000000000000000000" pitchFamily="2" charset="0"/>
                <a:cs typeface="FC Lamoon" panose="02000000000000000000" pitchFamily="2" charset="0"/>
              </a:rPr>
              <a:t> &gt;&gt; </a:t>
            </a:r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เปิดการแก้ไขบล็อค</a:t>
            </a:r>
            <a:r>
              <a:rPr lang="en-US" sz="2000" dirty="0">
                <a:latin typeface="FC Lamoon" panose="02000000000000000000" pitchFamily="2" charset="0"/>
                <a:cs typeface="FC Lamoon" panose="02000000000000000000" pitchFamily="2" charset="0"/>
              </a:rPr>
              <a:t> </a:t>
            </a:r>
            <a:endParaRPr lang="en-US" sz="2000" dirty="0" smtClean="0">
              <a:latin typeface="FC Lamoon" panose="02000000000000000000" pitchFamily="2" charset="0"/>
              <a:cs typeface="FC Lamoo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FC Lamoon" panose="02000000000000000000" pitchFamily="2" charset="0"/>
                <a:cs typeface="FC Lamoon" panose="02000000000000000000" pitchFamily="2" charset="0"/>
              </a:rPr>
              <a:t>กลับไป</a:t>
            </a:r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ที่หน้าแรกของเว็บไซต์</a:t>
            </a:r>
            <a:r>
              <a:rPr lang="en-US" sz="2000" dirty="0">
                <a:latin typeface="FC Lamoon" panose="02000000000000000000" pitchFamily="2" charset="0"/>
                <a:cs typeface="FC Lamoon" panose="02000000000000000000" pitchFamily="2" charset="0"/>
              </a:rPr>
              <a:t> </a:t>
            </a:r>
            <a:endParaRPr lang="en-US" sz="2000" dirty="0" smtClean="0">
              <a:latin typeface="FC Lamoon" panose="02000000000000000000" pitchFamily="2" charset="0"/>
              <a:cs typeface="FC Lamoo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FC Lamoon" panose="02000000000000000000" pitchFamily="2" charset="0"/>
                <a:cs typeface="FC Lamoon" panose="02000000000000000000" pitchFamily="2" charset="0"/>
              </a:rPr>
              <a:t>เลือก</a:t>
            </a:r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เพิ่มกิจกรรมหรือ</a:t>
            </a:r>
            <a:r>
              <a:rPr lang="en-US" sz="2000" dirty="0" err="1" smtClean="0">
                <a:latin typeface="FC Lamoon" panose="02000000000000000000" pitchFamily="2" charset="0"/>
                <a:cs typeface="FC Lamoon" panose="02000000000000000000" pitchFamily="2" charset="0"/>
              </a:rPr>
              <a:t>แหล่งข้อมูล</a:t>
            </a:r>
            <a:r>
              <a:rPr lang="en-US" sz="2000" dirty="0" smtClean="0">
                <a:latin typeface="FC Lamoon" panose="02000000000000000000" pitchFamily="2" charset="0"/>
                <a:cs typeface="FC Lamoon" panose="02000000000000000000" pitchFamily="2" charset="0"/>
              </a:rPr>
              <a:t/>
            </a:r>
            <a:br>
              <a:rPr lang="en-US" sz="2000" dirty="0" smtClean="0">
                <a:latin typeface="FC Lamoon" panose="02000000000000000000" pitchFamily="2" charset="0"/>
                <a:cs typeface="FC Lamoon" panose="02000000000000000000" pitchFamily="2" charset="0"/>
              </a:rPr>
            </a:br>
            <a:r>
              <a:rPr lang="en-US" sz="2000" dirty="0" err="1" smtClean="0">
                <a:solidFill>
                  <a:schemeClr val="accent2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เป็น</a:t>
            </a:r>
            <a:r>
              <a:rPr lang="en-US" sz="2000" dirty="0" err="1">
                <a:solidFill>
                  <a:schemeClr val="accent2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ประเภท</a:t>
            </a:r>
            <a:r>
              <a:rPr lang="en-US" sz="2000" dirty="0">
                <a:solidFill>
                  <a:schemeClr val="accent2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แหล่งข้อมูล</a:t>
            </a:r>
            <a:r>
              <a:rPr lang="en-US" sz="2000" dirty="0">
                <a:solidFill>
                  <a:schemeClr val="accent2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 (File)</a:t>
            </a:r>
          </a:p>
        </p:txBody>
      </p:sp>
      <p:sp>
        <p:nvSpPr>
          <p:cNvPr id="25" name="Down Arrow 24"/>
          <p:cNvSpPr/>
          <p:nvPr/>
        </p:nvSpPr>
        <p:spPr>
          <a:xfrm rot="5400000" flipV="1">
            <a:off x="5105959" y="2914580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393079" y="2158604"/>
            <a:ext cx="1200477" cy="464095"/>
          </a:xfrm>
          <a:prstGeom prst="roundRect">
            <a:avLst>
              <a:gd name="adj" fmla="val 50000"/>
            </a:avLst>
          </a:prstGeom>
          <a:solidFill>
            <a:srgbClr val="59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200" dirty="0" smtClean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</a:t>
            </a:r>
            <a:endParaRPr lang="en-US" sz="2200" dirty="0">
              <a:solidFill>
                <a:schemeClr val="bg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752077" y="5876859"/>
            <a:ext cx="3334149" cy="400110"/>
            <a:chOff x="7695419" y="6022708"/>
            <a:chExt cx="3334149" cy="40011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3334149" cy="400110"/>
              <a:chOff x="7296107" y="6466766"/>
              <a:chExt cx="3334149" cy="40011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466766"/>
                <a:ext cx="2396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55" y="4157906"/>
            <a:ext cx="1052269" cy="10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6460" y="197220"/>
            <a:ext cx="6232255" cy="1308171"/>
            <a:chOff x="822685" y="417818"/>
            <a:chExt cx="6232255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6232255" cy="1308171"/>
              <a:chOff x="821420" y="5083691"/>
              <a:chExt cx="6232255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9769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6056638" cy="923330"/>
                <a:chOff x="5625816" y="701878"/>
                <a:chExt cx="6056638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4474302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การเพิ่มกิจกรรมหรือแหล่งข้อมูล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8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79" y="1587593"/>
            <a:ext cx="4247671" cy="2875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539" y="1567604"/>
            <a:ext cx="3963480" cy="2895693"/>
          </a:xfrm>
          <a:prstGeom prst="rect">
            <a:avLst/>
          </a:prstGeom>
        </p:spPr>
      </p:pic>
      <p:sp>
        <p:nvSpPr>
          <p:cNvPr id="25" name="Down Arrow 24"/>
          <p:cNvSpPr/>
          <p:nvPr/>
        </p:nvSpPr>
        <p:spPr>
          <a:xfrm rot="5400000" flipV="1">
            <a:off x="5685093" y="3051226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334413" y="888502"/>
            <a:ext cx="1200477" cy="464095"/>
          </a:xfrm>
          <a:prstGeom prst="roundRect">
            <a:avLst>
              <a:gd name="adj" fmla="val 50000"/>
            </a:avLst>
          </a:prstGeom>
          <a:solidFill>
            <a:srgbClr val="59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200" dirty="0" smtClean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</a:t>
            </a:r>
            <a:endParaRPr lang="en-US" sz="2200" dirty="0">
              <a:solidFill>
                <a:schemeClr val="bg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752077" y="5876859"/>
            <a:ext cx="3334149" cy="400110"/>
            <a:chOff x="7695419" y="6022708"/>
            <a:chExt cx="3334149" cy="4001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3334149" cy="400110"/>
              <a:chOff x="7296107" y="6466766"/>
              <a:chExt cx="3334149" cy="40011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466766"/>
                <a:ext cx="2396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28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EC1D7791-60BB-4813-BF97-209A6FD8E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677" y="2092472"/>
            <a:ext cx="2633943" cy="26339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93CB0A-50BB-48E6-8F3E-996148B5EA99}"/>
              </a:ext>
            </a:extLst>
          </p:cNvPr>
          <p:cNvSpPr/>
          <p:nvPr/>
        </p:nvSpPr>
        <p:spPr>
          <a:xfrm>
            <a:off x="7822339" y="1916226"/>
            <a:ext cx="27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มคอ.3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สื่อประกอบการสอน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Link class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วีดีโอสื่อการสอน</a:t>
            </a:r>
            <a:endParaRPr lang="en-US" sz="1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0FC85A5-7962-4171-BBC5-A3D3E15522EB}"/>
              </a:ext>
            </a:extLst>
          </p:cNvPr>
          <p:cNvGrpSpPr/>
          <p:nvPr/>
        </p:nvGrpSpPr>
        <p:grpSpPr>
          <a:xfrm>
            <a:off x="434562" y="314319"/>
            <a:ext cx="4313652" cy="1440103"/>
            <a:chOff x="821419" y="5126306"/>
            <a:chExt cx="4313652" cy="144010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CC8F170-824C-4292-9341-4AFB708DC35D}"/>
                </a:ext>
              </a:extLst>
            </p:cNvPr>
            <p:cNvGrpSpPr/>
            <p:nvPr/>
          </p:nvGrpSpPr>
          <p:grpSpPr>
            <a:xfrm>
              <a:off x="821419" y="5126306"/>
              <a:ext cx="1291671" cy="1440103"/>
              <a:chOff x="1555201" y="3255812"/>
              <a:chExt cx="1291671" cy="1440103"/>
            </a:xfrm>
          </p:grpSpPr>
          <p:sp>
            <p:nvSpPr>
              <p:cNvPr id="53" name="Round Diagonal Corner Rectangle 14">
                <a:extLst>
                  <a:ext uri="{FF2B5EF4-FFF2-40B4-BE49-F238E27FC236}">
                    <a16:creationId xmlns:a16="http://schemas.microsoft.com/office/drawing/2014/main" id="{BCCEA3A3-EDB5-420A-A1AA-E11CA50F8EC7}"/>
                  </a:ext>
                </a:extLst>
              </p:cNvPr>
              <p:cNvSpPr/>
              <p:nvPr/>
            </p:nvSpPr>
            <p:spPr>
              <a:xfrm>
                <a:off x="1555202" y="3255812"/>
                <a:ext cx="1291670" cy="1017162"/>
              </a:xfrm>
              <a:prstGeom prst="round2DiagRect">
                <a:avLst/>
              </a:prstGeom>
              <a:solidFill>
                <a:srgbClr val="F98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 Diagonal Corner Rectangle 15">
                <a:extLst>
                  <a:ext uri="{FF2B5EF4-FFF2-40B4-BE49-F238E27FC236}">
                    <a16:creationId xmlns:a16="http://schemas.microsoft.com/office/drawing/2014/main" id="{46DCF01B-6C16-44AD-8613-C7538703DE2B}"/>
                  </a:ext>
                </a:extLst>
              </p:cNvPr>
              <p:cNvSpPr/>
              <p:nvPr/>
            </p:nvSpPr>
            <p:spPr>
              <a:xfrm rot="5400000">
                <a:off x="1617072" y="4249204"/>
                <a:ext cx="384840" cy="508581"/>
              </a:xfrm>
              <a:prstGeom prst="round2Diag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D9616A-5A64-4273-8604-72EA82D2632C}"/>
                </a:ext>
              </a:extLst>
            </p:cNvPr>
            <p:cNvSpPr txBox="1"/>
            <p:nvPr/>
          </p:nvSpPr>
          <p:spPr>
            <a:xfrm>
              <a:off x="2113090" y="5360173"/>
              <a:ext cx="30219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Kanit" panose="00000500000000000000" pitchFamily="2" charset="-34"/>
                  <a:cs typeface="Kanit" panose="00000500000000000000" pitchFamily="2" charset="-34"/>
                </a:rPr>
                <a:t>course outline</a:t>
              </a:r>
              <a:endParaRPr lang="en-US" sz="3200" b="1" dirty="0"/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D7069CAC-F133-4DDF-AEB2-E45B1D37555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685307" y="529526"/>
            <a:ext cx="771560" cy="5143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A0D1E2C-98EE-454C-B6F6-494D91142273}"/>
              </a:ext>
            </a:extLst>
          </p:cNvPr>
          <p:cNvGrpSpPr/>
          <p:nvPr/>
        </p:nvGrpSpPr>
        <p:grpSpPr>
          <a:xfrm>
            <a:off x="2321739" y="1469755"/>
            <a:ext cx="3291839" cy="620222"/>
            <a:chOff x="4193178" y="1331481"/>
            <a:chExt cx="3291839" cy="62022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C3E6A6C-9676-43A5-A7EC-99FEC91D8979}"/>
                </a:ext>
              </a:extLst>
            </p:cNvPr>
            <p:cNvSpPr/>
            <p:nvPr/>
          </p:nvSpPr>
          <p:spPr>
            <a:xfrm>
              <a:off x="4193178" y="1331481"/>
              <a:ext cx="3291839" cy="620222"/>
            </a:xfrm>
            <a:prstGeom prst="roundRect">
              <a:avLst>
                <a:gd name="adj" fmla="val 50000"/>
              </a:avLst>
            </a:prstGeom>
            <a:solidFill>
              <a:srgbClr val="F98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5ECCD54-149E-4DCB-BCFE-494F9BC8502C}"/>
                </a:ext>
              </a:extLst>
            </p:cNvPr>
            <p:cNvSpPr/>
            <p:nvPr/>
          </p:nvSpPr>
          <p:spPr>
            <a:xfrm>
              <a:off x="4513253" y="1441537"/>
              <a:ext cx="27462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1</a:t>
              </a:r>
              <a:r>
                <a:rPr lang="en-US" sz="2000" dirty="0" smtClean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.</a:t>
              </a:r>
              <a:r>
                <a:rPr lang="th-TH" sz="2000" dirty="0" smtClean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 การ</a:t>
              </a:r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เข้าสู่ระบบ (</a:t>
              </a:r>
              <a:r>
                <a:rPr lang="en-US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Login)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3499C2-6811-482F-B3BD-D2AD411A7A33}"/>
              </a:ext>
            </a:extLst>
          </p:cNvPr>
          <p:cNvGrpSpPr/>
          <p:nvPr/>
        </p:nvGrpSpPr>
        <p:grpSpPr>
          <a:xfrm>
            <a:off x="1204805" y="5061310"/>
            <a:ext cx="4064835" cy="620222"/>
            <a:chOff x="4193178" y="1331481"/>
            <a:chExt cx="4064835" cy="62022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9FD079F-5C17-4EFA-A6AE-AD1844D5B84B}"/>
                </a:ext>
              </a:extLst>
            </p:cNvPr>
            <p:cNvSpPr/>
            <p:nvPr/>
          </p:nvSpPr>
          <p:spPr>
            <a:xfrm>
              <a:off x="4193178" y="1331481"/>
              <a:ext cx="4064835" cy="620222"/>
            </a:xfrm>
            <a:prstGeom prst="roundRect">
              <a:avLst>
                <a:gd name="adj" fmla="val 50000"/>
              </a:avLst>
            </a:prstGeom>
            <a:solidFill>
              <a:srgbClr val="2D4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1BD92BA-6264-44EC-B448-B2FA7B5F66BE}"/>
                </a:ext>
              </a:extLst>
            </p:cNvPr>
            <p:cNvSpPr/>
            <p:nvPr/>
          </p:nvSpPr>
          <p:spPr>
            <a:xfrm>
              <a:off x="4427667" y="1457764"/>
              <a:ext cx="34115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5</a:t>
              </a:r>
              <a:r>
                <a:rPr lang="th-TH" sz="2000" dirty="0" smtClean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. การ</a:t>
              </a:r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เพิ่มบทคัดย่อของเว็บไซต์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5812A6-2E5C-46B4-BDCE-B2BA4695FA81}"/>
              </a:ext>
            </a:extLst>
          </p:cNvPr>
          <p:cNvGrpSpPr/>
          <p:nvPr/>
        </p:nvGrpSpPr>
        <p:grpSpPr>
          <a:xfrm>
            <a:off x="7947644" y="3756143"/>
            <a:ext cx="4095445" cy="620222"/>
            <a:chOff x="4193178" y="1331481"/>
            <a:chExt cx="4095445" cy="62022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0551D95-7AF6-490D-A4F9-B6EDEE401C92}"/>
                </a:ext>
              </a:extLst>
            </p:cNvPr>
            <p:cNvSpPr/>
            <p:nvPr/>
          </p:nvSpPr>
          <p:spPr>
            <a:xfrm>
              <a:off x="4193178" y="1331481"/>
              <a:ext cx="4095445" cy="620222"/>
            </a:xfrm>
            <a:prstGeom prst="roundRect">
              <a:avLst>
                <a:gd name="adj" fmla="val 50000"/>
              </a:avLst>
            </a:prstGeom>
            <a:solidFill>
              <a:srgbClr val="976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66BE1B-4B48-4A75-BBB3-D13C41EDE9C2}"/>
                </a:ext>
              </a:extLst>
            </p:cNvPr>
            <p:cNvSpPr/>
            <p:nvPr/>
          </p:nvSpPr>
          <p:spPr>
            <a:xfrm>
              <a:off x="4427667" y="1457764"/>
              <a:ext cx="37529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8 </a:t>
              </a:r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การเพิ่มกิจกรรมหรือแหล่งข้อมูล</a:t>
              </a:r>
              <a:endParaRPr lang="en-US" sz="2000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440B5A-6FA2-4414-8BAF-4BEC3B9E2263}"/>
              </a:ext>
            </a:extLst>
          </p:cNvPr>
          <p:cNvGrpSpPr/>
          <p:nvPr/>
        </p:nvGrpSpPr>
        <p:grpSpPr>
          <a:xfrm>
            <a:off x="1285710" y="3982584"/>
            <a:ext cx="3238423" cy="841062"/>
            <a:chOff x="5320376" y="1124454"/>
            <a:chExt cx="3238423" cy="84106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F3060E5-52C6-4319-A082-6409F4252F8F}"/>
                </a:ext>
              </a:extLst>
            </p:cNvPr>
            <p:cNvSpPr/>
            <p:nvPr/>
          </p:nvSpPr>
          <p:spPr>
            <a:xfrm>
              <a:off x="5320376" y="1124454"/>
              <a:ext cx="3238423" cy="841062"/>
            </a:xfrm>
            <a:prstGeom prst="roundRect">
              <a:avLst>
                <a:gd name="adj" fmla="val 50000"/>
              </a:avLst>
            </a:prstGeom>
            <a:solidFill>
              <a:srgbClr val="C66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0FD147-003B-4B73-AFFF-FA9A19D54507}"/>
                </a:ext>
              </a:extLst>
            </p:cNvPr>
            <p:cNvSpPr/>
            <p:nvPr/>
          </p:nvSpPr>
          <p:spPr>
            <a:xfrm>
              <a:off x="5616493" y="1159767"/>
              <a:ext cx="277992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4</a:t>
              </a:r>
              <a:r>
                <a:rPr lang="en-US" sz="2000" dirty="0" smtClean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.</a:t>
              </a:r>
              <a:r>
                <a:rPr lang="th-TH" sz="2000" dirty="0" smtClean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 การ</a:t>
              </a:r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ตั้งค่าหน้าแรก </a:t>
              </a:r>
              <a:r>
                <a:rPr lang="en-US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/>
              </a:r>
              <a:br>
                <a:rPr lang="en-US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(</a:t>
              </a:r>
              <a:r>
                <a:rPr lang="en-US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Front Page Settings)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8057456-4E35-4A94-A822-1887ED2BA9FD}"/>
              </a:ext>
            </a:extLst>
          </p:cNvPr>
          <p:cNvGrpSpPr/>
          <p:nvPr/>
        </p:nvGrpSpPr>
        <p:grpSpPr>
          <a:xfrm>
            <a:off x="7297362" y="1289113"/>
            <a:ext cx="4163187" cy="620222"/>
            <a:chOff x="4193178" y="1331481"/>
            <a:chExt cx="4163187" cy="62022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EEA6795-9732-47B5-9EE8-B5AEADEF03F0}"/>
                </a:ext>
              </a:extLst>
            </p:cNvPr>
            <p:cNvSpPr/>
            <p:nvPr/>
          </p:nvSpPr>
          <p:spPr>
            <a:xfrm>
              <a:off x="4193178" y="1331481"/>
              <a:ext cx="4163187" cy="620222"/>
            </a:xfrm>
            <a:prstGeom prst="roundRect">
              <a:avLst>
                <a:gd name="adj" fmla="val 50000"/>
              </a:avLst>
            </a:prstGeom>
            <a:solidFill>
              <a:srgbClr val="F98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5740EDB-6F42-4B4D-9B3E-5543915B3703}"/>
                </a:ext>
              </a:extLst>
            </p:cNvPr>
            <p:cNvSpPr/>
            <p:nvPr/>
          </p:nvSpPr>
          <p:spPr>
            <a:xfrm>
              <a:off x="4608830" y="1441537"/>
              <a:ext cx="36279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6</a:t>
              </a:r>
              <a:r>
                <a:rPr lang="th-TH" sz="2000" dirty="0" smtClean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. การ</a:t>
              </a:r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เพิ่มบล็อค (</a:t>
              </a:r>
              <a:r>
                <a:rPr lang="en-US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Add a Block)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134C2F7-98F8-44A4-AE4F-3559E32F0DE8}"/>
              </a:ext>
            </a:extLst>
          </p:cNvPr>
          <p:cNvGrpSpPr/>
          <p:nvPr/>
        </p:nvGrpSpPr>
        <p:grpSpPr>
          <a:xfrm>
            <a:off x="7947221" y="2999095"/>
            <a:ext cx="2624280" cy="620222"/>
            <a:chOff x="4193179" y="1331481"/>
            <a:chExt cx="2624280" cy="620222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B3BC1F2D-69A5-4159-AD18-6CFC6A54C07B}"/>
                </a:ext>
              </a:extLst>
            </p:cNvPr>
            <p:cNvSpPr/>
            <p:nvPr/>
          </p:nvSpPr>
          <p:spPr>
            <a:xfrm>
              <a:off x="4193179" y="1331481"/>
              <a:ext cx="2624280" cy="620222"/>
            </a:xfrm>
            <a:prstGeom prst="roundRect">
              <a:avLst>
                <a:gd name="adj" fmla="val 50000"/>
              </a:avLst>
            </a:prstGeom>
            <a:solidFill>
              <a:srgbClr val="C66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338AC6D-1D94-4C3A-BAD8-AD1E6B1EBFAE}"/>
                </a:ext>
              </a:extLst>
            </p:cNvPr>
            <p:cNvSpPr/>
            <p:nvPr/>
          </p:nvSpPr>
          <p:spPr>
            <a:xfrm>
              <a:off x="4427667" y="1457764"/>
              <a:ext cx="21339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7 </a:t>
              </a:r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การสร้างรายวิชา</a:t>
              </a:r>
              <a:endParaRPr lang="en-US" sz="2000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ECCC71F-3A61-4997-9AE4-1D2DC9FE6641}"/>
              </a:ext>
            </a:extLst>
          </p:cNvPr>
          <p:cNvGrpSpPr/>
          <p:nvPr/>
        </p:nvGrpSpPr>
        <p:grpSpPr>
          <a:xfrm>
            <a:off x="179469" y="3177404"/>
            <a:ext cx="4924690" cy="620222"/>
            <a:chOff x="4193178" y="1331481"/>
            <a:chExt cx="4924690" cy="62022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402D95E-693C-4B6C-938E-7249878B293E}"/>
                </a:ext>
              </a:extLst>
            </p:cNvPr>
            <p:cNvSpPr/>
            <p:nvPr/>
          </p:nvSpPr>
          <p:spPr>
            <a:xfrm>
              <a:off x="4193178" y="1331481"/>
              <a:ext cx="4924690" cy="620222"/>
            </a:xfrm>
            <a:prstGeom prst="roundRect">
              <a:avLst>
                <a:gd name="adj" fmla="val 50000"/>
              </a:avLst>
            </a:prstGeom>
            <a:solidFill>
              <a:srgbClr val="976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7B14137-9398-4054-85C2-75C7A9DF9D26}"/>
                </a:ext>
              </a:extLst>
            </p:cNvPr>
            <p:cNvSpPr/>
            <p:nvPr/>
          </p:nvSpPr>
          <p:spPr>
            <a:xfrm>
              <a:off x="4427667" y="1457764"/>
              <a:ext cx="44726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3</a:t>
              </a:r>
              <a:r>
                <a:rPr lang="en-US" sz="2000" dirty="0" smtClean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.</a:t>
              </a:r>
              <a:r>
                <a:rPr lang="th-TH" sz="2000" dirty="0" smtClean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 การ</a:t>
              </a:r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บริหารไซต์ (</a:t>
              </a:r>
              <a:r>
                <a:rPr lang="en-US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Site administration)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3EA2E5A-D25E-4795-B6EE-F1F24F705939}"/>
              </a:ext>
            </a:extLst>
          </p:cNvPr>
          <p:cNvGrpSpPr/>
          <p:nvPr/>
        </p:nvGrpSpPr>
        <p:grpSpPr>
          <a:xfrm>
            <a:off x="7913634" y="4534917"/>
            <a:ext cx="3535390" cy="668843"/>
            <a:chOff x="4193179" y="1331481"/>
            <a:chExt cx="3535390" cy="668843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E244FF60-E625-4778-A879-2B8BEC3FF7D8}"/>
                </a:ext>
              </a:extLst>
            </p:cNvPr>
            <p:cNvSpPr/>
            <p:nvPr/>
          </p:nvSpPr>
          <p:spPr>
            <a:xfrm>
              <a:off x="4193179" y="1331481"/>
              <a:ext cx="3535390" cy="668843"/>
            </a:xfrm>
            <a:prstGeom prst="roundRect">
              <a:avLst>
                <a:gd name="adj" fmla="val 50000"/>
              </a:avLst>
            </a:prstGeom>
            <a:solidFill>
              <a:srgbClr val="2D4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1ECD775-A81B-4CCD-A3AC-00F8026EB75F}"/>
                </a:ext>
              </a:extLst>
            </p:cNvPr>
            <p:cNvSpPr/>
            <p:nvPr/>
          </p:nvSpPr>
          <p:spPr>
            <a:xfrm>
              <a:off x="4427667" y="1457764"/>
              <a:ext cx="30604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9. การเพิ่มสมาชิก (ผู้เรียน)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068C94A-1601-4D94-8316-03AC1F0F1673}"/>
              </a:ext>
            </a:extLst>
          </p:cNvPr>
          <p:cNvGrpSpPr/>
          <p:nvPr/>
        </p:nvGrpSpPr>
        <p:grpSpPr>
          <a:xfrm>
            <a:off x="7515221" y="5331904"/>
            <a:ext cx="3386236" cy="620222"/>
            <a:chOff x="4193178" y="1331481"/>
            <a:chExt cx="3386236" cy="620222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C6F0A49D-9CE0-4018-802C-24008EDBB240}"/>
                </a:ext>
              </a:extLst>
            </p:cNvPr>
            <p:cNvSpPr/>
            <p:nvPr/>
          </p:nvSpPr>
          <p:spPr>
            <a:xfrm>
              <a:off x="4193178" y="1331481"/>
              <a:ext cx="3386236" cy="620222"/>
            </a:xfrm>
            <a:prstGeom prst="roundRect">
              <a:avLst>
                <a:gd name="adj" fmla="val 50000"/>
              </a:avLst>
            </a:prstGeom>
            <a:solidFill>
              <a:srgbClr val="C66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F2EC266-5811-48BF-905E-271CB8E6C0CA}"/>
                </a:ext>
              </a:extLst>
            </p:cNvPr>
            <p:cNvSpPr/>
            <p:nvPr/>
          </p:nvSpPr>
          <p:spPr>
            <a:xfrm>
              <a:off x="4427667" y="1457764"/>
              <a:ext cx="30315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10</a:t>
              </a:r>
              <a:r>
                <a:rPr lang="th-TH" sz="2000" dirty="0" smtClean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. การ</a:t>
              </a:r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ปรับแต่งธีม (</a:t>
              </a:r>
              <a:r>
                <a:rPr lang="en-US" sz="2000" dirty="0" err="1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Klass</a:t>
              </a:r>
              <a:r>
                <a:rPr lang="en-US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)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6451754" y="6340675"/>
            <a:ext cx="4724401" cy="283616"/>
            <a:chOff x="7815915" y="6071346"/>
            <a:chExt cx="4724401" cy="28361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815915" y="6071346"/>
              <a:ext cx="4724401" cy="265627"/>
              <a:chOff x="7416603" y="6515404"/>
              <a:chExt cx="4724401" cy="265627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534810"/>
                <a:ext cx="39069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6603" y="6515404"/>
                <a:ext cx="695971" cy="244057"/>
              </a:xfrm>
              <a:prstGeom prst="rect">
                <a:avLst/>
              </a:prstGeom>
            </p:spPr>
          </p:pic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F3499C2-6811-482F-B3BD-D2AD411A7A33}"/>
              </a:ext>
            </a:extLst>
          </p:cNvPr>
          <p:cNvGrpSpPr/>
          <p:nvPr/>
        </p:nvGrpSpPr>
        <p:grpSpPr>
          <a:xfrm>
            <a:off x="773166" y="2286588"/>
            <a:ext cx="4353732" cy="620222"/>
            <a:chOff x="3991845" y="1348840"/>
            <a:chExt cx="4353732" cy="620222"/>
          </a:xfrm>
        </p:grpSpPr>
        <p:sp>
          <p:nvSpPr>
            <p:cNvPr id="65" name="Rectangle: Rounded Corners 20">
              <a:extLst>
                <a:ext uri="{FF2B5EF4-FFF2-40B4-BE49-F238E27FC236}">
                  <a16:creationId xmlns:a16="http://schemas.microsoft.com/office/drawing/2014/main" id="{99FD079F-5C17-4EFA-A6AE-AD1844D5B84B}"/>
                </a:ext>
              </a:extLst>
            </p:cNvPr>
            <p:cNvSpPr/>
            <p:nvPr/>
          </p:nvSpPr>
          <p:spPr>
            <a:xfrm>
              <a:off x="3991845" y="1348840"/>
              <a:ext cx="4353732" cy="620222"/>
            </a:xfrm>
            <a:prstGeom prst="roundRect">
              <a:avLst>
                <a:gd name="adj" fmla="val 50000"/>
              </a:avLst>
            </a:prstGeom>
            <a:solidFill>
              <a:srgbClr val="2D4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BD92BA-6264-44EC-B448-B2FA7B5F66BE}"/>
                </a:ext>
              </a:extLst>
            </p:cNvPr>
            <p:cNvSpPr/>
            <p:nvPr/>
          </p:nvSpPr>
          <p:spPr>
            <a:xfrm>
              <a:off x="4259708" y="1449602"/>
              <a:ext cx="38683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2</a:t>
              </a:r>
              <a:r>
                <a:rPr lang="th-TH" sz="2000" dirty="0" smtClean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. </a:t>
              </a:r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การแก้ไขข้อมูลส่วนตัว (</a:t>
              </a:r>
              <a:r>
                <a:rPr lang="en-US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Profiles)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8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752077" y="5876859"/>
            <a:ext cx="3334149" cy="400110"/>
            <a:chOff x="7695419" y="6022708"/>
            <a:chExt cx="3334149" cy="40011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3334149" cy="400110"/>
              <a:chOff x="7296107" y="6466766"/>
              <a:chExt cx="3334149" cy="40011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466766"/>
                <a:ext cx="2396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76460" y="197220"/>
            <a:ext cx="6232255" cy="1308171"/>
            <a:chOff x="822685" y="417818"/>
            <a:chExt cx="6232255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6232255" cy="1308171"/>
              <a:chOff x="821420" y="5083691"/>
              <a:chExt cx="6232255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9769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6056638" cy="923330"/>
                <a:chOff x="5625816" y="701878"/>
                <a:chExt cx="6056638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4474302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การเพิ่มกิจกรรมหรือแหล่งข้อมูล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8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21506" y="2533753"/>
            <a:ext cx="31256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การบริหารไซต์</a:t>
            </a:r>
            <a:r>
              <a:rPr lang="en-US" sz="2000" dirty="0">
                <a:latin typeface="FC Lamoon" panose="02000000000000000000" pitchFamily="2" charset="0"/>
                <a:cs typeface="FC Lamoon" panose="02000000000000000000" pitchFamily="2" charset="0"/>
              </a:rPr>
              <a:t> &gt;&gt; </a:t>
            </a:r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เปิดการแก้ไขบล็อค</a:t>
            </a:r>
            <a:r>
              <a:rPr lang="en-US" sz="2000" dirty="0">
                <a:latin typeface="FC Lamoon" panose="02000000000000000000" pitchFamily="2" charset="0"/>
                <a:cs typeface="FC Lamoon" panose="02000000000000000000" pitchFamily="2" charset="0"/>
              </a:rPr>
              <a:t> </a:t>
            </a:r>
            <a:endParaRPr lang="en-US" sz="2000" dirty="0" smtClean="0">
              <a:latin typeface="FC Lamoon" panose="02000000000000000000" pitchFamily="2" charset="0"/>
              <a:cs typeface="FC Lamoo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FC Lamoon" panose="02000000000000000000" pitchFamily="2" charset="0"/>
                <a:cs typeface="FC Lamoon" panose="02000000000000000000" pitchFamily="2" charset="0"/>
              </a:rPr>
              <a:t>กลับไป</a:t>
            </a:r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ที่หน้าแรกของเว็บไซต์</a:t>
            </a:r>
            <a:r>
              <a:rPr lang="en-US" sz="2000" dirty="0">
                <a:latin typeface="FC Lamoon" panose="02000000000000000000" pitchFamily="2" charset="0"/>
                <a:cs typeface="FC Lamoon" panose="02000000000000000000" pitchFamily="2" charset="0"/>
              </a:rPr>
              <a:t> </a:t>
            </a:r>
            <a:endParaRPr lang="en-US" sz="2000" dirty="0" smtClean="0">
              <a:latin typeface="FC Lamoon" panose="02000000000000000000" pitchFamily="2" charset="0"/>
              <a:cs typeface="FC Lamoo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FC Lamoon" panose="02000000000000000000" pitchFamily="2" charset="0"/>
                <a:cs typeface="FC Lamoon" panose="02000000000000000000" pitchFamily="2" charset="0"/>
              </a:rPr>
              <a:t>เลือก</a:t>
            </a:r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เพิ่มกิจกรรมหรือ</a:t>
            </a:r>
            <a:r>
              <a:rPr lang="en-US" sz="2000" dirty="0" err="1" smtClean="0">
                <a:latin typeface="FC Lamoon" panose="02000000000000000000" pitchFamily="2" charset="0"/>
                <a:cs typeface="FC Lamoon" panose="02000000000000000000" pitchFamily="2" charset="0"/>
              </a:rPr>
              <a:t>แหล่งข้อมูล</a:t>
            </a:r>
            <a:r>
              <a:rPr lang="en-US" sz="2000" dirty="0" smtClean="0">
                <a:latin typeface="FC Lamoon" panose="02000000000000000000" pitchFamily="2" charset="0"/>
                <a:cs typeface="FC Lamoon" panose="02000000000000000000" pitchFamily="2" charset="0"/>
              </a:rPr>
              <a:t/>
            </a:r>
            <a:br>
              <a:rPr lang="en-US" sz="2000" dirty="0" smtClean="0">
                <a:latin typeface="FC Lamoon" panose="02000000000000000000" pitchFamily="2" charset="0"/>
                <a:cs typeface="FC Lamoon" panose="02000000000000000000" pitchFamily="2" charset="0"/>
              </a:rPr>
            </a:br>
            <a:r>
              <a:rPr lang="en-US" sz="2000" dirty="0" err="1" smtClean="0">
                <a:solidFill>
                  <a:schemeClr val="accent2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เป็นประเภทแหล่งข้อมูล</a:t>
            </a:r>
            <a:r>
              <a:rPr lang="en-US" sz="2000" dirty="0">
                <a:solidFill>
                  <a:schemeClr val="accent2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 (Page)</a:t>
            </a:r>
          </a:p>
        </p:txBody>
      </p:sp>
      <p:sp>
        <p:nvSpPr>
          <p:cNvPr id="25" name="Down Arrow 24"/>
          <p:cNvSpPr/>
          <p:nvPr/>
        </p:nvSpPr>
        <p:spPr>
          <a:xfrm rot="5400000" flipV="1">
            <a:off x="7616218" y="3020583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702" y="2032806"/>
            <a:ext cx="3888353" cy="2263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225" y="1312970"/>
            <a:ext cx="3843456" cy="406288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440493" y="1899727"/>
            <a:ext cx="1200477" cy="464095"/>
          </a:xfrm>
          <a:prstGeom prst="roundRect">
            <a:avLst>
              <a:gd name="adj" fmla="val 50000"/>
            </a:avLst>
          </a:prstGeom>
          <a:solidFill>
            <a:srgbClr val="896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200" dirty="0" smtClean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Page</a:t>
            </a:r>
            <a:endParaRPr lang="en-US" sz="2200" dirty="0">
              <a:solidFill>
                <a:schemeClr val="bg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93" y="3973881"/>
            <a:ext cx="1013337" cy="11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752077" y="5876859"/>
            <a:ext cx="6441731" cy="400110"/>
            <a:chOff x="7695419" y="6022708"/>
            <a:chExt cx="6441731" cy="40011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6441731" cy="400110"/>
              <a:chOff x="7296107" y="6466766"/>
              <a:chExt cx="6441731" cy="40011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5" y="6466766"/>
                <a:ext cx="55038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76460" y="197220"/>
            <a:ext cx="6232255" cy="1308171"/>
            <a:chOff x="822685" y="417818"/>
            <a:chExt cx="6232255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6232255" cy="1308171"/>
              <a:chOff x="821420" y="5083691"/>
              <a:chExt cx="6232255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9769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6056638" cy="923330"/>
                <a:chOff x="5625816" y="701878"/>
                <a:chExt cx="6056638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4474302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การเพิ่มกิจกรรมหรือแหล่งข้อมูล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8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76460" y="2524745"/>
            <a:ext cx="447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การบริหารไซต์</a:t>
            </a:r>
            <a:r>
              <a:rPr lang="en-US" sz="2000" dirty="0">
                <a:latin typeface="FC Lamoon" panose="02000000000000000000" pitchFamily="2" charset="0"/>
                <a:cs typeface="FC Lamoon" panose="02000000000000000000" pitchFamily="2" charset="0"/>
              </a:rPr>
              <a:t> &gt;&gt; </a:t>
            </a:r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เปิดการแก้ไขบล็อค</a:t>
            </a:r>
            <a:r>
              <a:rPr lang="en-US" sz="2000" dirty="0">
                <a:latin typeface="FC Lamoon" panose="02000000000000000000" pitchFamily="2" charset="0"/>
                <a:cs typeface="FC Lamoon" panose="02000000000000000000" pitchFamily="2" charset="0"/>
              </a:rPr>
              <a:t> </a:t>
            </a:r>
            <a:endParaRPr lang="en-US" sz="2000" dirty="0" smtClean="0">
              <a:latin typeface="FC Lamoon" panose="02000000000000000000" pitchFamily="2" charset="0"/>
              <a:cs typeface="FC Lamoo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FC Lamoon" panose="02000000000000000000" pitchFamily="2" charset="0"/>
                <a:cs typeface="FC Lamoon" panose="02000000000000000000" pitchFamily="2" charset="0"/>
              </a:rPr>
              <a:t>กลับไป</a:t>
            </a:r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ที่หน้าแรกของเว็บไซต์</a:t>
            </a:r>
            <a:r>
              <a:rPr lang="en-US" sz="2000" dirty="0">
                <a:latin typeface="FC Lamoon" panose="02000000000000000000" pitchFamily="2" charset="0"/>
                <a:cs typeface="FC Lamoon" panose="02000000000000000000" pitchFamily="2" charset="0"/>
              </a:rPr>
              <a:t> </a:t>
            </a:r>
            <a:endParaRPr lang="en-US" sz="2000" dirty="0" smtClean="0">
              <a:latin typeface="FC Lamoon" panose="02000000000000000000" pitchFamily="2" charset="0"/>
              <a:cs typeface="FC Lamoo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FC Lamoon" panose="02000000000000000000" pitchFamily="2" charset="0"/>
                <a:cs typeface="FC Lamoon" panose="02000000000000000000" pitchFamily="2" charset="0"/>
              </a:rPr>
              <a:t>เลือก</a:t>
            </a:r>
            <a:r>
              <a:rPr lang="en-US" sz="2000" dirty="0" err="1">
                <a:latin typeface="FC Lamoon" panose="02000000000000000000" pitchFamily="2" charset="0"/>
                <a:cs typeface="FC Lamoon" panose="02000000000000000000" pitchFamily="2" charset="0"/>
              </a:rPr>
              <a:t>เพิ่มกิจกรรมหรือ</a:t>
            </a:r>
            <a:r>
              <a:rPr lang="en-US" sz="2000" dirty="0" err="1" smtClean="0">
                <a:latin typeface="FC Lamoon" panose="02000000000000000000" pitchFamily="2" charset="0"/>
                <a:cs typeface="FC Lamoon" panose="02000000000000000000" pitchFamily="2" charset="0"/>
              </a:rPr>
              <a:t>แหล่งข้อมูล</a:t>
            </a:r>
            <a:r>
              <a:rPr lang="en-US" sz="2000" dirty="0" smtClean="0">
                <a:latin typeface="FC Lamoon" panose="02000000000000000000" pitchFamily="2" charset="0"/>
                <a:cs typeface="FC Lamoon" panose="02000000000000000000" pitchFamily="2" charset="0"/>
              </a:rPr>
              <a:t/>
            </a:r>
            <a:br>
              <a:rPr lang="en-US" sz="2000" dirty="0" smtClean="0">
                <a:latin typeface="FC Lamoon" panose="02000000000000000000" pitchFamily="2" charset="0"/>
                <a:cs typeface="FC Lamoon" panose="02000000000000000000" pitchFamily="2" charset="0"/>
              </a:rPr>
            </a:br>
            <a:r>
              <a:rPr lang="en-US" sz="2000" dirty="0" err="1" smtClean="0">
                <a:solidFill>
                  <a:schemeClr val="accent2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เป็นประเภทแหล่งข้อมูล</a:t>
            </a:r>
            <a:r>
              <a:rPr lang="en-US" sz="2000" dirty="0">
                <a:solidFill>
                  <a:schemeClr val="accent2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 (URL)</a:t>
            </a:r>
          </a:p>
        </p:txBody>
      </p:sp>
      <p:sp>
        <p:nvSpPr>
          <p:cNvPr id="25" name="Down Arrow 24"/>
          <p:cNvSpPr/>
          <p:nvPr/>
        </p:nvSpPr>
        <p:spPr>
          <a:xfrm rot="5400000" flipV="1">
            <a:off x="4262099" y="3366592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468" y="945802"/>
            <a:ext cx="5505450" cy="557212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334413" y="1815189"/>
            <a:ext cx="1200477" cy="464095"/>
          </a:xfrm>
          <a:prstGeom prst="roundRect">
            <a:avLst>
              <a:gd name="adj" fmla="val 50000"/>
            </a:avLst>
          </a:prstGeom>
          <a:solidFill>
            <a:srgbClr val="609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200" dirty="0" smtClean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URL</a:t>
            </a:r>
            <a:endParaRPr lang="en-US" sz="2200" dirty="0">
              <a:solidFill>
                <a:schemeClr val="bg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86" y="3697108"/>
            <a:ext cx="1848710" cy="18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6460" y="197220"/>
            <a:ext cx="5278469" cy="1308171"/>
            <a:chOff x="822685" y="417818"/>
            <a:chExt cx="5278469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5278469" cy="1308171"/>
              <a:chOff x="821420" y="5083691"/>
              <a:chExt cx="5278469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2D4D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5102852" cy="923330"/>
                <a:chOff x="5625816" y="701878"/>
                <a:chExt cx="5102852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3520516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การเพิ่มสมาชิก (ผู้เรียน) 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9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67" y="1505391"/>
            <a:ext cx="3112277" cy="1874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862" y="1475633"/>
            <a:ext cx="2880422" cy="2065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010" y="1077936"/>
            <a:ext cx="3600450" cy="268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2096" y="4261191"/>
            <a:ext cx="3112277" cy="19562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591576" y="5522094"/>
            <a:ext cx="6441731" cy="400110"/>
            <a:chOff x="7695419" y="6022708"/>
            <a:chExt cx="6441731" cy="40011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6441731" cy="400110"/>
              <a:chOff x="7296107" y="6466766"/>
              <a:chExt cx="6441731" cy="40011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5" y="6466766"/>
                <a:ext cx="55038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Down Arrow 38"/>
          <p:cNvSpPr/>
          <p:nvPr/>
        </p:nvSpPr>
        <p:spPr>
          <a:xfrm rot="5400000" flipV="1">
            <a:off x="4067226" y="2648855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5400000" flipV="1">
            <a:off x="7501345" y="2668790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0800000" flipV="1">
            <a:off x="9708835" y="3868562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6572250" y="6293050"/>
            <a:ext cx="4724401" cy="283616"/>
            <a:chOff x="7815915" y="6071346"/>
            <a:chExt cx="4724401" cy="28361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815915" y="6071346"/>
              <a:ext cx="4724401" cy="265627"/>
              <a:chOff x="7416603" y="6515404"/>
              <a:chExt cx="4724401" cy="26562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534810"/>
                <a:ext cx="39069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6603" y="6515404"/>
                <a:ext cx="695971" cy="244057"/>
              </a:xfrm>
              <a:prstGeom prst="rect">
                <a:avLst/>
              </a:prstGeom>
            </p:spPr>
          </p:pic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76460" y="197220"/>
            <a:ext cx="5278469" cy="1308171"/>
            <a:chOff x="822685" y="417818"/>
            <a:chExt cx="5278469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5278469" cy="1308171"/>
              <a:chOff x="821420" y="5083691"/>
              <a:chExt cx="5278469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2D4D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5102852" cy="923330"/>
                <a:chOff x="5625816" y="701878"/>
                <a:chExt cx="5102852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3520516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การเพิ่มสมาชิก (ผู้เรียน) 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9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988" y="1120550"/>
            <a:ext cx="4000500" cy="2543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50" y="1120549"/>
            <a:ext cx="4181475" cy="254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557" y="3874452"/>
            <a:ext cx="3833931" cy="2728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1948" y="3845090"/>
            <a:ext cx="4552950" cy="2286000"/>
          </a:xfrm>
          <a:prstGeom prst="rect">
            <a:avLst/>
          </a:prstGeom>
        </p:spPr>
      </p:pic>
      <p:sp>
        <p:nvSpPr>
          <p:cNvPr id="26" name="Down Arrow 25"/>
          <p:cNvSpPr/>
          <p:nvPr/>
        </p:nvSpPr>
        <p:spPr>
          <a:xfrm rot="5400000" flipV="1">
            <a:off x="5913408" y="2488989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5400000" flipV="1">
            <a:off x="5913408" y="4914823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6572250" y="6293050"/>
            <a:ext cx="4724401" cy="283616"/>
            <a:chOff x="7815915" y="6071346"/>
            <a:chExt cx="4724401" cy="28361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815915" y="6071346"/>
              <a:ext cx="4724401" cy="265627"/>
              <a:chOff x="7416603" y="6515404"/>
              <a:chExt cx="4724401" cy="26562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534810"/>
                <a:ext cx="39069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6603" y="6515404"/>
                <a:ext cx="695971" cy="244057"/>
              </a:xfrm>
              <a:prstGeom prst="rect">
                <a:avLst/>
              </a:prstGeom>
            </p:spPr>
          </p:pic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76460" y="197220"/>
            <a:ext cx="5278469" cy="1308171"/>
            <a:chOff x="822685" y="417818"/>
            <a:chExt cx="5278469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5278469" cy="1308171"/>
              <a:chOff x="821420" y="5083691"/>
              <a:chExt cx="5278469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2D4D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5102852" cy="923330"/>
                <a:chOff x="5625816" y="701878"/>
                <a:chExt cx="5102852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3520516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การเพิ่มสมาชิก (ผู้เรียน) 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9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355" y="1343638"/>
            <a:ext cx="4019948" cy="2206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67" y="3785400"/>
            <a:ext cx="4605338" cy="1808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590" y="1312970"/>
            <a:ext cx="4214813" cy="22373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355" y="3798648"/>
            <a:ext cx="4392386" cy="2188029"/>
          </a:xfrm>
          <a:prstGeom prst="rect">
            <a:avLst/>
          </a:prstGeom>
        </p:spPr>
      </p:pic>
      <p:sp>
        <p:nvSpPr>
          <p:cNvPr id="25" name="Down Arrow 24"/>
          <p:cNvSpPr/>
          <p:nvPr/>
        </p:nvSpPr>
        <p:spPr>
          <a:xfrm rot="5400000" flipV="1">
            <a:off x="5670368" y="2405281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5400000" flipV="1">
            <a:off x="5670368" y="4210697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6572250" y="6293050"/>
            <a:ext cx="4724401" cy="283616"/>
            <a:chOff x="7815915" y="6071346"/>
            <a:chExt cx="4724401" cy="28361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815915" y="6071346"/>
              <a:ext cx="4724401" cy="265627"/>
              <a:chOff x="7416603" y="6515404"/>
              <a:chExt cx="4724401" cy="26562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534810"/>
                <a:ext cx="39069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6603" y="6515404"/>
                <a:ext cx="695971" cy="244057"/>
              </a:xfrm>
              <a:prstGeom prst="rect">
                <a:avLst/>
              </a:prstGeom>
            </p:spPr>
          </p:pic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76460" y="197220"/>
            <a:ext cx="5278469" cy="1308171"/>
            <a:chOff x="822685" y="417818"/>
            <a:chExt cx="5278469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5278469" cy="1308171"/>
              <a:chOff x="821420" y="5083691"/>
              <a:chExt cx="5278469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2D4D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5102852" cy="923330"/>
                <a:chOff x="5625816" y="701878"/>
                <a:chExt cx="5102852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3520516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การเพิ่มสมาชิก (ผู้เรียน) 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9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278" y="1216221"/>
            <a:ext cx="4171949" cy="2306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734" y="1312970"/>
            <a:ext cx="4498521" cy="1910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409" y="3718723"/>
            <a:ext cx="4072105" cy="24493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4734" y="3367759"/>
            <a:ext cx="5162550" cy="2800350"/>
          </a:xfrm>
          <a:prstGeom prst="rect">
            <a:avLst/>
          </a:prstGeom>
        </p:spPr>
      </p:pic>
      <p:sp>
        <p:nvSpPr>
          <p:cNvPr id="25" name="Down Arrow 24"/>
          <p:cNvSpPr/>
          <p:nvPr/>
        </p:nvSpPr>
        <p:spPr>
          <a:xfrm rot="5400000" flipV="1">
            <a:off x="5670368" y="2405281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5400000" flipV="1">
            <a:off x="5670368" y="4772202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71" y="840240"/>
            <a:ext cx="4989975" cy="49989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59735" y="239835"/>
            <a:ext cx="5295194" cy="1265556"/>
            <a:chOff x="805960" y="460433"/>
            <a:chExt cx="5295194" cy="12655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05960" y="460433"/>
              <a:ext cx="5295194" cy="1265556"/>
              <a:chOff x="804695" y="5126306"/>
              <a:chExt cx="5295194" cy="126555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C66A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804695" y="5139819"/>
                <a:ext cx="5295194" cy="830997"/>
                <a:chOff x="5433474" y="758006"/>
                <a:chExt cx="5295194" cy="830997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3520516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การปรับแต่งธีม (</a:t>
                  </a:r>
                  <a:r>
                    <a:rPr lang="en-US" sz="2500" b="1" dirty="0" err="1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Klass</a:t>
                  </a:r>
                  <a:r>
                    <a:rPr lang="en-US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433474" y="758006"/>
                  <a:ext cx="100540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10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752077" y="5876859"/>
            <a:ext cx="6441731" cy="400110"/>
            <a:chOff x="7695419" y="6022708"/>
            <a:chExt cx="6441731" cy="40011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6441731" cy="400110"/>
              <a:chOff x="7296107" y="6466766"/>
              <a:chExt cx="6441731" cy="40011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5" y="6466766"/>
                <a:ext cx="55038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91576" y="1994607"/>
            <a:ext cx="5937790" cy="2721417"/>
            <a:chOff x="0" y="2429306"/>
            <a:chExt cx="5937790" cy="272141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41888"/>
              <a:ext cx="3616803" cy="2708835"/>
            </a:xfrm>
            <a:prstGeom prst="rect">
              <a:avLst/>
            </a:prstGeom>
          </p:spPr>
        </p:pic>
        <p:sp>
          <p:nvSpPr>
            <p:cNvPr id="30" name="Rounded Rectangle 29"/>
            <p:cNvSpPr/>
            <p:nvPr/>
          </p:nvSpPr>
          <p:spPr>
            <a:xfrm>
              <a:off x="3871705" y="3058909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rgbClr val="5974A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Front page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871704" y="3683160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rgbClr val="89674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Slide show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888205" y="4325677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rgbClr val="609B4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Footer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871706" y="2429306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rgbClr val="C66A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General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59735" y="239835"/>
            <a:ext cx="5295194" cy="1265556"/>
            <a:chOff x="805960" y="460433"/>
            <a:chExt cx="5295194" cy="12655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05960" y="460433"/>
              <a:ext cx="5295194" cy="1265556"/>
              <a:chOff x="804695" y="5126306"/>
              <a:chExt cx="5295194" cy="126555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C66A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804695" y="5139819"/>
                <a:ext cx="5295194" cy="830997"/>
                <a:chOff x="5433474" y="758006"/>
                <a:chExt cx="5295194" cy="830997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3520516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การปรับแต่งธีม (</a:t>
                  </a:r>
                  <a:r>
                    <a:rPr lang="en-US" sz="2500" b="1" dirty="0" err="1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Klass</a:t>
                  </a:r>
                  <a:r>
                    <a:rPr lang="en-US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433474" y="758006"/>
                  <a:ext cx="100540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10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752077" y="5876859"/>
            <a:ext cx="6441731" cy="400110"/>
            <a:chOff x="7695419" y="6022708"/>
            <a:chExt cx="6441731" cy="40011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6441731" cy="400110"/>
              <a:chOff x="7296107" y="6466766"/>
              <a:chExt cx="6441731" cy="40011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5" y="6466766"/>
                <a:ext cx="55038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116" y="2846976"/>
            <a:ext cx="4419600" cy="2657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562" y="793402"/>
            <a:ext cx="4714875" cy="328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562" y="4231466"/>
            <a:ext cx="4810125" cy="1695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t="13817" r="1352" b="6565"/>
          <a:stretch/>
        </p:blipFill>
        <p:spPr>
          <a:xfrm>
            <a:off x="1285711" y="1515093"/>
            <a:ext cx="4432410" cy="935898"/>
          </a:xfrm>
          <a:prstGeom prst="rect">
            <a:avLst/>
          </a:prstGeom>
        </p:spPr>
      </p:pic>
      <p:sp>
        <p:nvSpPr>
          <p:cNvPr id="30" name="Down Arrow 29"/>
          <p:cNvSpPr/>
          <p:nvPr/>
        </p:nvSpPr>
        <p:spPr>
          <a:xfrm rot="5400000" flipV="1">
            <a:off x="5878837" y="3076449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59735" y="239835"/>
            <a:ext cx="5295194" cy="1265556"/>
            <a:chOff x="805960" y="460433"/>
            <a:chExt cx="5295194" cy="12655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05960" y="460433"/>
              <a:ext cx="5295194" cy="1265556"/>
              <a:chOff x="804695" y="5126306"/>
              <a:chExt cx="5295194" cy="126555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C66A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804695" y="5139819"/>
                <a:ext cx="5295194" cy="830997"/>
                <a:chOff x="5433474" y="758006"/>
                <a:chExt cx="5295194" cy="830997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3520516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การปรับแต่งธีม (</a:t>
                  </a:r>
                  <a:r>
                    <a:rPr lang="en-US" sz="2500" b="1" dirty="0" err="1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Klass</a:t>
                  </a:r>
                  <a:r>
                    <a:rPr lang="en-US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433474" y="758006"/>
                  <a:ext cx="100540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10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752077" y="5876859"/>
            <a:ext cx="6441731" cy="400110"/>
            <a:chOff x="7695419" y="6022708"/>
            <a:chExt cx="6441731" cy="40011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6441731" cy="400110"/>
              <a:chOff x="7296107" y="6466766"/>
              <a:chExt cx="6441731" cy="40011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5" y="6466766"/>
                <a:ext cx="55038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752077" y="1986008"/>
            <a:ext cx="2066086" cy="2444433"/>
            <a:chOff x="665200" y="1592972"/>
            <a:chExt cx="2066086" cy="2444433"/>
          </a:xfrm>
        </p:grpSpPr>
        <p:sp>
          <p:nvSpPr>
            <p:cNvPr id="30" name="Rounded Rectangle 29"/>
            <p:cNvSpPr/>
            <p:nvPr/>
          </p:nvSpPr>
          <p:spPr>
            <a:xfrm>
              <a:off x="665201" y="2222575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Front page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65200" y="2846826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Slide show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81701" y="3489343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Footer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5202" y="1592972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rgbClr val="C66A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General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0" y="2068098"/>
            <a:ext cx="367877" cy="367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9728"/>
          <a:stretch/>
        </p:blipFill>
        <p:spPr>
          <a:xfrm>
            <a:off x="2950301" y="1505391"/>
            <a:ext cx="3580903" cy="3906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9912" y="1909762"/>
            <a:ext cx="5081588" cy="2925068"/>
          </a:xfrm>
          <a:prstGeom prst="rect">
            <a:avLst/>
          </a:prstGeom>
        </p:spPr>
      </p:pic>
      <p:sp>
        <p:nvSpPr>
          <p:cNvPr id="34" name="Down Arrow 33"/>
          <p:cNvSpPr/>
          <p:nvPr/>
        </p:nvSpPr>
        <p:spPr>
          <a:xfrm rot="5400000" flipV="1">
            <a:off x="6545756" y="3464096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59735" y="239835"/>
            <a:ext cx="5295194" cy="1265556"/>
            <a:chOff x="805960" y="460433"/>
            <a:chExt cx="5295194" cy="12655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05960" y="460433"/>
              <a:ext cx="5295194" cy="1265556"/>
              <a:chOff x="804695" y="5126306"/>
              <a:chExt cx="5295194" cy="126555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C66A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804695" y="5139819"/>
                <a:ext cx="5295194" cy="830997"/>
                <a:chOff x="5433474" y="758006"/>
                <a:chExt cx="5295194" cy="830997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3520516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การปรับแต่งธีม (</a:t>
                  </a:r>
                  <a:r>
                    <a:rPr lang="en-US" sz="2500" b="1" dirty="0" err="1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Klass</a:t>
                  </a:r>
                  <a:r>
                    <a:rPr lang="en-US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433474" y="758006"/>
                  <a:ext cx="100540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10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752077" y="5876859"/>
            <a:ext cx="6441731" cy="400110"/>
            <a:chOff x="7695419" y="6022708"/>
            <a:chExt cx="6441731" cy="40011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6441731" cy="400110"/>
              <a:chOff x="7296107" y="6466766"/>
              <a:chExt cx="6441731" cy="40011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5" y="6466766"/>
                <a:ext cx="55038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752077" y="1986008"/>
            <a:ext cx="2066086" cy="2444433"/>
            <a:chOff x="665200" y="1592972"/>
            <a:chExt cx="2066086" cy="2444433"/>
          </a:xfrm>
        </p:grpSpPr>
        <p:sp>
          <p:nvSpPr>
            <p:cNvPr id="30" name="Rounded Rectangle 29"/>
            <p:cNvSpPr/>
            <p:nvPr/>
          </p:nvSpPr>
          <p:spPr>
            <a:xfrm>
              <a:off x="665201" y="2222575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rgbClr val="5974A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Front page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65200" y="2846826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Slide show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81701" y="3489343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Footer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5202" y="1592972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General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0" y="2677698"/>
            <a:ext cx="367877" cy="367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9811" t="2047" r="3208"/>
          <a:stretch/>
        </p:blipFill>
        <p:spPr>
          <a:xfrm>
            <a:off x="3055045" y="1611819"/>
            <a:ext cx="3909219" cy="3256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672" y="1611819"/>
            <a:ext cx="4711797" cy="3294963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 rot="5400000" flipV="1">
            <a:off x="6999743" y="3190065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FFD8ED-1C14-4628-B3FB-0080BDE22C8B}"/>
              </a:ext>
            </a:extLst>
          </p:cNvPr>
          <p:cNvSpPr/>
          <p:nvPr/>
        </p:nvSpPr>
        <p:spPr>
          <a:xfrm>
            <a:off x="4925285" y="3462047"/>
            <a:ext cx="3561744" cy="916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b="1" dirty="0">
                <a:ea typeface="Calibri"/>
                <a:cs typeface="Calibri"/>
                <a:sym typeface="Calibri"/>
              </a:rPr>
              <a:t>Username : admin</a:t>
            </a:r>
          </a:p>
          <a:p>
            <a:pPr lvl="0">
              <a:lnSpc>
                <a:spcPct val="115000"/>
              </a:lnSpc>
            </a:pPr>
            <a:r>
              <a:rPr lang="en-US" sz="2400" b="1" dirty="0">
                <a:ea typeface="Calibri"/>
                <a:cs typeface="Calibri"/>
                <a:sym typeface="Calibri"/>
              </a:rPr>
              <a:t>Password 	: </a:t>
            </a:r>
            <a:r>
              <a:rPr lang="en-US" sz="2400" b="1" dirty="0" err="1">
                <a:ea typeface="Calibri"/>
                <a:cs typeface="Calibri"/>
                <a:sym typeface="Calibri"/>
              </a:rPr>
              <a:t>adminyoursite</a:t>
            </a:r>
            <a:endParaRPr lang="en-US" sz="2400" b="1" dirty="0"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395079-C1D0-43F9-87DB-11D90DA09D96}"/>
              </a:ext>
            </a:extLst>
          </p:cNvPr>
          <p:cNvSpPr/>
          <p:nvPr/>
        </p:nvSpPr>
        <p:spPr>
          <a:xfrm>
            <a:off x="1468520" y="1844605"/>
            <a:ext cx="972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Kanit" panose="00000500000000000000" pitchFamily="2" charset="-34"/>
                <a:ea typeface="Calibri"/>
                <a:cs typeface="Kanit" panose="00000500000000000000" pitchFamily="2" charset="-34"/>
                <a:sym typeface="Calibri"/>
              </a:rPr>
              <a:t>www.el</a:t>
            </a:r>
            <a:r>
              <a:rPr lang="th-TH" sz="2000" dirty="0">
                <a:solidFill>
                  <a:srgbClr val="F98012"/>
                </a:solidFill>
                <a:latin typeface="Kanit" panose="00000500000000000000" pitchFamily="2" charset="-34"/>
                <a:ea typeface="Calibri"/>
                <a:cs typeface="Kanit" panose="00000500000000000000" pitchFamily="2" charset="-34"/>
                <a:sym typeface="Calibri"/>
              </a:rPr>
              <a:t>ชื่อย่อของคณะหรือวิทยาลัย</a:t>
            </a:r>
            <a:r>
              <a:rPr lang="th-TH" sz="2000" dirty="0">
                <a:latin typeface="Kanit" panose="00000500000000000000" pitchFamily="2" charset="-34"/>
                <a:ea typeface="Calibri"/>
                <a:cs typeface="Kanit" panose="00000500000000000000" pitchFamily="2" charset="-34"/>
                <a:sym typeface="Calibri"/>
              </a:rPr>
              <a:t>.</a:t>
            </a:r>
            <a:r>
              <a:rPr lang="en-US" sz="2000" dirty="0">
                <a:latin typeface="Kanit" panose="00000500000000000000" pitchFamily="2" charset="-34"/>
                <a:ea typeface="Calibri"/>
                <a:cs typeface="Kanit" panose="00000500000000000000" pitchFamily="2" charset="-34"/>
                <a:sym typeface="Calibri"/>
              </a:rPr>
              <a:t>ssru.ac.th/</a:t>
            </a:r>
            <a:r>
              <a:rPr lang="th-TH" sz="2000" dirty="0">
                <a:solidFill>
                  <a:srgbClr val="F98012"/>
                </a:solidFill>
                <a:latin typeface="Kanit" panose="00000500000000000000" pitchFamily="2" charset="-34"/>
                <a:ea typeface="Calibri"/>
                <a:cs typeface="Kanit" panose="00000500000000000000" pitchFamily="2" charset="-34"/>
                <a:sym typeface="Calibri"/>
              </a:rPr>
              <a:t>ชื่อภาษาอังกฤษ_นามสกุล 2 ตัวแรกตัวแรก</a:t>
            </a:r>
            <a:endParaRPr lang="en-US" sz="2000" dirty="0">
              <a:solidFill>
                <a:srgbClr val="F98012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F191D0F-8D01-419E-9914-D198CC6CA25A}"/>
              </a:ext>
            </a:extLst>
          </p:cNvPr>
          <p:cNvGrpSpPr/>
          <p:nvPr/>
        </p:nvGrpSpPr>
        <p:grpSpPr>
          <a:xfrm>
            <a:off x="3768906" y="2347036"/>
            <a:ext cx="6144504" cy="916854"/>
            <a:chOff x="4253458" y="2574631"/>
            <a:chExt cx="6144504" cy="91685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924E241-808E-4CF7-99AB-E69B9F58E18A}"/>
                </a:ext>
              </a:extLst>
            </p:cNvPr>
            <p:cNvSpPr/>
            <p:nvPr/>
          </p:nvSpPr>
          <p:spPr>
            <a:xfrm>
              <a:off x="4253458" y="2574631"/>
              <a:ext cx="6144504" cy="916854"/>
            </a:xfrm>
            <a:prstGeom prst="roundRect">
              <a:avLst>
                <a:gd name="adj" fmla="val 50000"/>
              </a:avLst>
            </a:prstGeom>
            <a:solidFill>
              <a:srgbClr val="2D4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FFA67E-9021-45C9-B7DD-19EF3D22E362}"/>
                </a:ext>
              </a:extLst>
            </p:cNvPr>
            <p:cNvSpPr/>
            <p:nvPr/>
          </p:nvSpPr>
          <p:spPr>
            <a:xfrm>
              <a:off x="4537550" y="2715642"/>
              <a:ext cx="56317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7EF53"/>
                  </a:solidFill>
                </a:rPr>
                <a:t>www.elfit.ssru.ac.th/aphirak_th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3F0722A0-9652-4598-8173-B4FF3C0CB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527" y="2397050"/>
            <a:ext cx="1781599" cy="1781599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4746285-B62D-46FC-A114-D1F30A6FA74A}"/>
              </a:ext>
            </a:extLst>
          </p:cNvPr>
          <p:cNvSpPr/>
          <p:nvPr/>
        </p:nvSpPr>
        <p:spPr>
          <a:xfrm>
            <a:off x="4471831" y="4731291"/>
            <a:ext cx="4794067" cy="45719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105603" y="366559"/>
            <a:ext cx="5076752" cy="1308171"/>
            <a:chOff x="822685" y="417818"/>
            <a:chExt cx="5076752" cy="130817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5076752" cy="1308171"/>
              <a:chOff x="821420" y="5083691"/>
              <a:chExt cx="5076752" cy="1308171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9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F390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4901135" cy="923330"/>
                <a:chOff x="5625816" y="701878"/>
                <a:chExt cx="4901135" cy="923330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311006" y="933561"/>
                  <a:ext cx="3215945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การเข้าสู่ระบบ (</a:t>
                  </a:r>
                  <a:r>
                    <a:rPr lang="en-US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Login)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1</a:t>
                  </a:r>
                </a:p>
              </p:txBody>
            </p:sp>
          </p:grp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6451754" y="5931100"/>
            <a:ext cx="4724401" cy="283616"/>
            <a:chOff x="7815915" y="6071346"/>
            <a:chExt cx="4724401" cy="28361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815915" y="6071346"/>
              <a:ext cx="4724401" cy="265627"/>
              <a:chOff x="7416603" y="6515404"/>
              <a:chExt cx="4724401" cy="265627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534810"/>
                <a:ext cx="39069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6603" y="6515404"/>
                <a:ext cx="695971" cy="244057"/>
              </a:xfrm>
              <a:prstGeom prst="rect">
                <a:avLst/>
              </a:prstGeom>
            </p:spPr>
          </p:pic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0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59735" y="239835"/>
            <a:ext cx="5295194" cy="1265556"/>
            <a:chOff x="805960" y="460433"/>
            <a:chExt cx="5295194" cy="12655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05960" y="460433"/>
              <a:ext cx="5295194" cy="1265556"/>
              <a:chOff x="804695" y="5126306"/>
              <a:chExt cx="5295194" cy="126555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C66A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804695" y="5139819"/>
                <a:ext cx="5295194" cy="830997"/>
                <a:chOff x="5433474" y="758006"/>
                <a:chExt cx="5295194" cy="830997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3520516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การปรับแต่งธีม (</a:t>
                  </a:r>
                  <a:r>
                    <a:rPr lang="en-US" sz="2500" b="1" dirty="0" err="1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Klass</a:t>
                  </a:r>
                  <a:r>
                    <a:rPr lang="en-US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433474" y="758006"/>
                  <a:ext cx="100540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10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8267302" y="5876859"/>
            <a:ext cx="6441731" cy="400110"/>
            <a:chOff x="7695419" y="6022708"/>
            <a:chExt cx="6441731" cy="40011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6441731" cy="400110"/>
              <a:chOff x="7296107" y="6466766"/>
              <a:chExt cx="6441731" cy="40011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5" y="6466766"/>
                <a:ext cx="55038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752077" y="1986008"/>
            <a:ext cx="2066086" cy="2444433"/>
            <a:chOff x="665200" y="1592972"/>
            <a:chExt cx="2066086" cy="2444433"/>
          </a:xfrm>
        </p:grpSpPr>
        <p:sp>
          <p:nvSpPr>
            <p:cNvPr id="30" name="Rounded Rectangle 29"/>
            <p:cNvSpPr/>
            <p:nvPr/>
          </p:nvSpPr>
          <p:spPr>
            <a:xfrm>
              <a:off x="665201" y="2222575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Front page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65200" y="2846826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rgbClr val="89674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Slide show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81701" y="3489343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Footer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5202" y="1592972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General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0" y="3363498"/>
            <a:ext cx="367877" cy="36787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372815" y="955952"/>
            <a:ext cx="3266388" cy="5570708"/>
            <a:chOff x="3927420" y="936902"/>
            <a:chExt cx="3266388" cy="55707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7420" y="936902"/>
              <a:ext cx="3266387" cy="22607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t="13840" b="1517"/>
            <a:stretch/>
          </p:blipFill>
          <p:spPr>
            <a:xfrm>
              <a:off x="3927421" y="3163673"/>
              <a:ext cx="3266387" cy="334393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353" y="1978495"/>
            <a:ext cx="4478242" cy="3070795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 rot="5400000" flipV="1">
            <a:off x="6734013" y="3483126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59735" y="239835"/>
            <a:ext cx="5295194" cy="1265556"/>
            <a:chOff x="805960" y="460433"/>
            <a:chExt cx="5295194" cy="12655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05960" y="460433"/>
              <a:ext cx="5295194" cy="1265556"/>
              <a:chOff x="804695" y="5126306"/>
              <a:chExt cx="5295194" cy="126555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C66A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804695" y="5139819"/>
                <a:ext cx="5295194" cy="830997"/>
                <a:chOff x="5433474" y="758006"/>
                <a:chExt cx="5295194" cy="830997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3520516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การปรับแต่งธีม (</a:t>
                  </a:r>
                  <a:r>
                    <a:rPr lang="en-US" sz="2500" b="1" dirty="0" err="1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Klass</a:t>
                  </a:r>
                  <a:r>
                    <a:rPr lang="en-US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433474" y="758006"/>
                  <a:ext cx="100540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10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52077" y="1986008"/>
            <a:ext cx="2066086" cy="2444433"/>
            <a:chOff x="665200" y="1592972"/>
            <a:chExt cx="2066086" cy="2444433"/>
          </a:xfrm>
        </p:grpSpPr>
        <p:sp>
          <p:nvSpPr>
            <p:cNvPr id="30" name="Rounded Rectangle 29"/>
            <p:cNvSpPr/>
            <p:nvPr/>
          </p:nvSpPr>
          <p:spPr>
            <a:xfrm>
              <a:off x="665201" y="2222575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Front page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65200" y="2846826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Slide show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81701" y="3489343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rgbClr val="609B4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Footer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5202" y="1592972"/>
              <a:ext cx="2049585" cy="5480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2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General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0" y="3925473"/>
            <a:ext cx="367877" cy="367877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 rot="5400000" flipV="1">
            <a:off x="6884460" y="2569846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075" y="1014873"/>
            <a:ext cx="3301548" cy="2710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076" y="3825937"/>
            <a:ext cx="3366370" cy="2411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590" y="500273"/>
            <a:ext cx="3822936" cy="3806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3808" y="4430441"/>
            <a:ext cx="4714875" cy="169545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6572250" y="6293050"/>
            <a:ext cx="4724401" cy="283616"/>
            <a:chOff x="7815915" y="6071346"/>
            <a:chExt cx="4724401" cy="28361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815915" y="6071346"/>
              <a:ext cx="4724401" cy="265627"/>
              <a:chOff x="7416603" y="6515404"/>
              <a:chExt cx="4724401" cy="26562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534810"/>
                <a:ext cx="39069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6603" y="6515404"/>
                <a:ext cx="695971" cy="244057"/>
              </a:xfrm>
              <a:prstGeom prst="rect">
                <a:avLst/>
              </a:prstGeom>
            </p:spPr>
          </p:pic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Down Arrow 38"/>
          <p:cNvSpPr/>
          <p:nvPr/>
        </p:nvSpPr>
        <p:spPr>
          <a:xfrm rot="5400000" flipV="1">
            <a:off x="6777911" y="4985058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958" y="1136680"/>
            <a:ext cx="2296692" cy="2128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352" y="3684860"/>
            <a:ext cx="2263906" cy="24902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76880" y="2081108"/>
            <a:ext cx="6462525" cy="3309624"/>
            <a:chOff x="3839911" y="1679125"/>
            <a:chExt cx="6677025" cy="34194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9911" y="1679125"/>
              <a:ext cx="6677025" cy="34194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870535" y="1786071"/>
              <a:ext cx="495656" cy="444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3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893750" y="2750322"/>
              <a:ext cx="495656" cy="444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6460" y="197220"/>
            <a:ext cx="4997943" cy="1308171"/>
            <a:chOff x="822685" y="417818"/>
            <a:chExt cx="4997943" cy="130817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4997943" cy="1308171"/>
              <a:chOff x="821420" y="5083691"/>
              <a:chExt cx="4997943" cy="130817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54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2D4D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8" y="5083691"/>
                <a:ext cx="4822325" cy="923330"/>
                <a:chOff x="5625817" y="701878"/>
                <a:chExt cx="4822325" cy="923330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729108"/>
                  <a:ext cx="3239990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การแก้ไขข้อมูลส่วนตัว </a:t>
                  </a:r>
                  <a:r>
                    <a:rPr lang="en-US" sz="2500" b="1" dirty="0" smtClean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/>
                  </a:r>
                  <a:br>
                    <a:rPr lang="en-US" sz="2500" b="1" dirty="0" smtClean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</a:br>
                  <a:r>
                    <a:rPr lang="th-TH" sz="2500" b="1" dirty="0" smtClean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(</a:t>
                  </a:r>
                  <a:r>
                    <a:rPr lang="en-US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Profiles)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7" y="701878"/>
                  <a:ext cx="646331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2</a:t>
                  </a:r>
                </a:p>
              </p:txBody>
            </p:sp>
          </p:grp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6451754" y="5931100"/>
            <a:ext cx="4724401" cy="283616"/>
            <a:chOff x="7815915" y="6071346"/>
            <a:chExt cx="4724401" cy="28361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815915" y="6071346"/>
              <a:ext cx="4724401" cy="265627"/>
              <a:chOff x="7416603" y="6515404"/>
              <a:chExt cx="4724401" cy="265627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534810"/>
                <a:ext cx="39069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6603" y="6515404"/>
                <a:ext cx="695971" cy="244057"/>
              </a:xfrm>
              <a:prstGeom prst="rect">
                <a:avLst/>
              </a:prstGeom>
            </p:spPr>
          </p:pic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2" name="Down Arrow 61"/>
          <p:cNvSpPr/>
          <p:nvPr/>
        </p:nvSpPr>
        <p:spPr>
          <a:xfrm rot="10800000" flipV="1">
            <a:off x="2811503" y="3346350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 rot="5400000" flipV="1">
            <a:off x="4429074" y="4365526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289"/>
          <a:stretch/>
        </p:blipFill>
        <p:spPr>
          <a:xfrm>
            <a:off x="1744045" y="1272910"/>
            <a:ext cx="3655762" cy="4983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779"/>
          <a:stretch/>
        </p:blipFill>
        <p:spPr>
          <a:xfrm>
            <a:off x="6334788" y="432171"/>
            <a:ext cx="3756277" cy="2798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167" y="3489029"/>
            <a:ext cx="3764159" cy="271640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76460" y="197220"/>
            <a:ext cx="4997943" cy="1308171"/>
            <a:chOff x="822685" y="417818"/>
            <a:chExt cx="4997943" cy="130817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4997943" cy="1308171"/>
              <a:chOff x="821420" y="5083691"/>
              <a:chExt cx="4997943" cy="1308171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7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2D4D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8" y="5083691"/>
                <a:ext cx="4822325" cy="923330"/>
                <a:chOff x="5625817" y="701878"/>
                <a:chExt cx="4822325" cy="923330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729108"/>
                  <a:ext cx="3239990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การแก้ไขข้อมูลส่วนตัว </a:t>
                  </a:r>
                  <a:r>
                    <a:rPr lang="en-US" sz="2500" b="1" dirty="0" smtClean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/>
                  </a:r>
                  <a:br>
                    <a:rPr lang="en-US" sz="2500" b="1" dirty="0" smtClean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</a:br>
                  <a:r>
                    <a:rPr lang="th-TH" sz="2500" b="1" dirty="0" smtClean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(</a:t>
                  </a:r>
                  <a:r>
                    <a:rPr lang="en-US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Profiles)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7" y="701878"/>
                  <a:ext cx="646331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2</a:t>
                  </a:r>
                </a:p>
              </p:txBody>
            </p:sp>
          </p:grp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6451754" y="6443991"/>
            <a:ext cx="4724401" cy="283616"/>
            <a:chOff x="7815915" y="6071346"/>
            <a:chExt cx="4724401" cy="28361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815915" y="6071346"/>
              <a:ext cx="4724401" cy="265627"/>
              <a:chOff x="7416603" y="6515404"/>
              <a:chExt cx="4724401" cy="26562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534810"/>
                <a:ext cx="39069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6603" y="6515404"/>
                <a:ext cx="695971" cy="244057"/>
              </a:xfrm>
              <a:prstGeom prst="rect">
                <a:avLst/>
              </a:prstGeom>
            </p:spPr>
          </p:pic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6" name="Down Arrow 45"/>
          <p:cNvSpPr/>
          <p:nvPr/>
        </p:nvSpPr>
        <p:spPr>
          <a:xfrm rot="5400000" flipV="1">
            <a:off x="5719866" y="2194999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 rot="10800000" flipV="1">
            <a:off x="8226247" y="3231065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6460" y="197220"/>
            <a:ext cx="5151831" cy="1308171"/>
            <a:chOff x="822685" y="417818"/>
            <a:chExt cx="5151831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5151831" cy="1308171"/>
              <a:chOff x="821420" y="5083691"/>
              <a:chExt cx="5151831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9769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4976214" cy="923330"/>
                <a:chOff x="5625816" y="701878"/>
                <a:chExt cx="4976214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729108"/>
                  <a:ext cx="3393878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การบริหาร</a:t>
                  </a:r>
                  <a:r>
                    <a:rPr lang="th-TH" sz="2500" b="1" dirty="0" smtClean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ไซต์</a:t>
                  </a:r>
                  <a:r>
                    <a:rPr lang="en-US" sz="2500" b="1" dirty="0" smtClean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/>
                  </a:r>
                  <a:br>
                    <a:rPr lang="en-US" sz="2500" b="1" dirty="0" smtClean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</a:br>
                  <a:r>
                    <a:rPr lang="th-TH" sz="2500" b="1" dirty="0" smtClean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(</a:t>
                  </a:r>
                  <a:r>
                    <a:rPr lang="en-US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Site administration)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3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410" y="1258714"/>
            <a:ext cx="5956372" cy="4683298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8904717" y="1574295"/>
            <a:ext cx="1298961" cy="384561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76460" y="1782733"/>
            <a:ext cx="2533650" cy="3622252"/>
            <a:chOff x="576460" y="1782733"/>
            <a:chExt cx="2533650" cy="3622252"/>
          </a:xfrm>
        </p:grpSpPr>
        <p:grpSp>
          <p:nvGrpSpPr>
            <p:cNvPr id="8" name="Group 7"/>
            <p:cNvGrpSpPr/>
            <p:nvPr/>
          </p:nvGrpSpPr>
          <p:grpSpPr>
            <a:xfrm>
              <a:off x="576460" y="1782733"/>
              <a:ext cx="2533650" cy="2917455"/>
              <a:chOff x="3111470" y="1423809"/>
              <a:chExt cx="2533650" cy="291745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/>
              <a:srcRect b="16993"/>
              <a:stretch/>
            </p:blipFill>
            <p:spPr>
              <a:xfrm>
                <a:off x="3111470" y="1423809"/>
                <a:ext cx="2533650" cy="2917455"/>
              </a:xfrm>
              <a:prstGeom prst="rect">
                <a:avLst/>
              </a:prstGeom>
            </p:spPr>
          </p:pic>
          <p:sp>
            <p:nvSpPr>
              <p:cNvPr id="3" name="Rounded Rectangle 2"/>
              <p:cNvSpPr/>
              <p:nvPr/>
            </p:nvSpPr>
            <p:spPr>
              <a:xfrm>
                <a:off x="3341406" y="3905428"/>
                <a:ext cx="1717704" cy="384561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ular Callout 9"/>
            <p:cNvSpPr/>
            <p:nvPr/>
          </p:nvSpPr>
          <p:spPr>
            <a:xfrm>
              <a:off x="1843285" y="4892237"/>
              <a:ext cx="590842" cy="512748"/>
            </a:xfrm>
            <a:prstGeom prst="wedgeRectCallout">
              <a:avLst>
                <a:gd name="adj1" fmla="val -45096"/>
                <a:gd name="adj2" fmla="val -107500"/>
              </a:avLst>
            </a:prstGeom>
            <a:solidFill>
              <a:schemeClr val="bg1"/>
            </a:solidFill>
            <a:ln w="38100">
              <a:solidFill>
                <a:srgbClr val="F39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1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Rectangular Callout 44"/>
          <p:cNvSpPr/>
          <p:nvPr/>
        </p:nvSpPr>
        <p:spPr>
          <a:xfrm>
            <a:off x="9413434" y="2344166"/>
            <a:ext cx="590842" cy="512748"/>
          </a:xfrm>
          <a:prstGeom prst="wedgeRectCallout">
            <a:avLst>
              <a:gd name="adj1" fmla="val -45096"/>
              <a:gd name="adj2" fmla="val -107500"/>
            </a:avLst>
          </a:prstGeom>
          <a:solidFill>
            <a:schemeClr val="bg1"/>
          </a:solidFill>
          <a:ln w="38100">
            <a:solidFill>
              <a:srgbClr val="F39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6451754" y="6207325"/>
            <a:ext cx="4724401" cy="283616"/>
            <a:chOff x="7815915" y="6071346"/>
            <a:chExt cx="4724401" cy="28361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815915" y="6071346"/>
              <a:ext cx="4724401" cy="265627"/>
              <a:chOff x="7416603" y="6515404"/>
              <a:chExt cx="4724401" cy="26562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534810"/>
                <a:ext cx="39069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6603" y="6515404"/>
                <a:ext cx="695971" cy="244057"/>
              </a:xfrm>
              <a:prstGeom prst="rect">
                <a:avLst/>
              </a:prstGeom>
            </p:spPr>
          </p:pic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1" name="Down Arrow 50"/>
          <p:cNvSpPr/>
          <p:nvPr/>
        </p:nvSpPr>
        <p:spPr>
          <a:xfrm rot="5400000" flipV="1">
            <a:off x="3461457" y="3276535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wn Arrow 35"/>
          <p:cNvSpPr/>
          <p:nvPr/>
        </p:nvSpPr>
        <p:spPr>
          <a:xfrm rot="5400000" flipV="1">
            <a:off x="2831188" y="3721385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37917"/>
          <a:stretch/>
        </p:blipFill>
        <p:spPr>
          <a:xfrm>
            <a:off x="595500" y="1653143"/>
            <a:ext cx="2077416" cy="1628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9375" b="18059"/>
          <a:stretch/>
        </p:blipFill>
        <p:spPr>
          <a:xfrm>
            <a:off x="525947" y="3685609"/>
            <a:ext cx="2216523" cy="1702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430" y="1740578"/>
            <a:ext cx="3555430" cy="3598340"/>
          </a:xfrm>
          <a:prstGeom prst="rect">
            <a:avLst/>
          </a:prstGeom>
        </p:spPr>
      </p:pic>
      <p:sp>
        <p:nvSpPr>
          <p:cNvPr id="37" name="Down Arrow 36"/>
          <p:cNvSpPr/>
          <p:nvPr/>
        </p:nvSpPr>
        <p:spPr>
          <a:xfrm rot="10800000" flipV="1">
            <a:off x="1394030" y="3346350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722" r="1178"/>
          <a:stretch/>
        </p:blipFill>
        <p:spPr>
          <a:xfrm>
            <a:off x="7132890" y="1721115"/>
            <a:ext cx="4925226" cy="3705225"/>
          </a:xfrm>
          <a:prstGeom prst="rect">
            <a:avLst/>
          </a:prstGeom>
        </p:spPr>
      </p:pic>
      <p:sp>
        <p:nvSpPr>
          <p:cNvPr id="24" name="Down Arrow 23"/>
          <p:cNvSpPr/>
          <p:nvPr/>
        </p:nvSpPr>
        <p:spPr>
          <a:xfrm rot="5400000" flipV="1">
            <a:off x="6766355" y="3721385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76460" y="197220"/>
            <a:ext cx="5292895" cy="1308171"/>
            <a:chOff x="822685" y="417818"/>
            <a:chExt cx="5292895" cy="13081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5292895" cy="1308171"/>
              <a:chOff x="821420" y="5083691"/>
              <a:chExt cx="5292895" cy="130817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39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C66A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5117278" cy="923330"/>
                <a:chOff x="5625816" y="701878"/>
                <a:chExt cx="5117278" cy="923330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729108"/>
                  <a:ext cx="3534942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การตั้งค่าหน้าแรก </a:t>
                  </a:r>
                  <a:b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</a:br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(</a:t>
                  </a:r>
                  <a:r>
                    <a:rPr lang="en-US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Front Page Settings) 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4</a:t>
                  </a:r>
                </a:p>
              </p:txBody>
            </p:sp>
          </p:grp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8286352" y="5876859"/>
            <a:ext cx="3334149" cy="400110"/>
            <a:chOff x="7695419" y="6022708"/>
            <a:chExt cx="3334149" cy="40011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3334149" cy="400110"/>
              <a:chOff x="7296107" y="6466766"/>
              <a:chExt cx="3334149" cy="40011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466766"/>
                <a:ext cx="2396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6460" y="197220"/>
            <a:ext cx="5799444" cy="1308171"/>
            <a:chOff x="822685" y="417818"/>
            <a:chExt cx="5799444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5799444" cy="1308171"/>
              <a:chOff x="821420" y="5083691"/>
              <a:chExt cx="5799444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2D4D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5623827" cy="923330"/>
                <a:chOff x="5625816" y="701878"/>
                <a:chExt cx="5623827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404149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การเพิ่มบทคัดย่อของเว็บไซต์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5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2154"/>
          <a:stretch/>
        </p:blipFill>
        <p:spPr>
          <a:xfrm>
            <a:off x="4355158" y="1985557"/>
            <a:ext cx="3061575" cy="2367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31078"/>
          <a:stretch/>
        </p:blipFill>
        <p:spPr>
          <a:xfrm>
            <a:off x="710893" y="1985557"/>
            <a:ext cx="3164230" cy="276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768" y="1985557"/>
            <a:ext cx="3906615" cy="272972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8286352" y="5876859"/>
            <a:ext cx="3334149" cy="400110"/>
            <a:chOff x="7695419" y="6022708"/>
            <a:chExt cx="3334149" cy="40011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3334149" cy="400110"/>
              <a:chOff x="7296107" y="6466766"/>
              <a:chExt cx="3334149" cy="40011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466766"/>
                <a:ext cx="2396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Down Arrow 43"/>
          <p:cNvSpPr/>
          <p:nvPr/>
        </p:nvSpPr>
        <p:spPr>
          <a:xfrm rot="5400000" flipV="1">
            <a:off x="4005074" y="3042854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 rot="5400000" flipV="1">
            <a:off x="7506265" y="3105713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6460" y="197220"/>
            <a:ext cx="6030276" cy="1308171"/>
            <a:chOff x="822685" y="417818"/>
            <a:chExt cx="6030276" cy="1308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B0E92D-AEB1-4F72-9C13-21F66637ACF9}"/>
                </a:ext>
              </a:extLst>
            </p:cNvPr>
            <p:cNvGrpSpPr/>
            <p:nvPr/>
          </p:nvGrpSpPr>
          <p:grpSpPr>
            <a:xfrm>
              <a:off x="822685" y="417818"/>
              <a:ext cx="6030276" cy="1308171"/>
              <a:chOff x="821420" y="5083691"/>
              <a:chExt cx="6030276" cy="13081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38A9FFF-2630-48E5-BF8F-447776280B76}"/>
                  </a:ext>
                </a:extLst>
              </p:cNvPr>
              <p:cNvGrpSpPr/>
              <p:nvPr/>
            </p:nvGrpSpPr>
            <p:grpSpPr>
              <a:xfrm>
                <a:off x="821420" y="5126306"/>
                <a:ext cx="997568" cy="1265556"/>
                <a:chOff x="1555202" y="3255812"/>
                <a:chExt cx="997568" cy="1265556"/>
              </a:xfrm>
            </p:grpSpPr>
            <p:sp>
              <p:nvSpPr>
                <p:cNvPr id="22" name="Round Diagonal Corner Rectangle 14">
                  <a:extLst>
                    <a:ext uri="{FF2B5EF4-FFF2-40B4-BE49-F238E27FC236}">
                      <a16:creationId xmlns:a16="http://schemas.microsoft.com/office/drawing/2014/main" id="{48CC3135-C7A1-4B91-B151-FB379FD62C48}"/>
                    </a:ext>
                  </a:extLst>
                </p:cNvPr>
                <p:cNvSpPr/>
                <p:nvPr/>
              </p:nvSpPr>
              <p:spPr>
                <a:xfrm>
                  <a:off x="1555202" y="3255812"/>
                  <a:ext cx="997568" cy="838101"/>
                </a:xfrm>
                <a:prstGeom prst="round2DiagRect">
                  <a:avLst/>
                </a:prstGeom>
                <a:solidFill>
                  <a:srgbClr val="F390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Diagonal Corner Rectangle 15">
                  <a:extLst>
                    <a:ext uri="{FF2B5EF4-FFF2-40B4-BE49-F238E27FC236}">
                      <a16:creationId xmlns:a16="http://schemas.microsoft.com/office/drawing/2014/main" id="{99C776C8-4CF5-4191-8FA8-77049B8631E5}"/>
                    </a:ext>
                  </a:extLst>
                </p:cNvPr>
                <p:cNvSpPr/>
                <p:nvPr/>
              </p:nvSpPr>
              <p:spPr>
                <a:xfrm rot="5400000">
                  <a:off x="1632189" y="4074657"/>
                  <a:ext cx="384840" cy="508581"/>
                </a:xfrm>
                <a:prstGeom prst="round2Diag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4D218D-DA3E-483A-B0A6-FA41E35CB6E9}"/>
                  </a:ext>
                </a:extLst>
              </p:cNvPr>
              <p:cNvGrpSpPr/>
              <p:nvPr/>
            </p:nvGrpSpPr>
            <p:grpSpPr>
              <a:xfrm>
                <a:off x="997037" y="5083691"/>
                <a:ext cx="5854659" cy="923330"/>
                <a:chOff x="5625816" y="701878"/>
                <a:chExt cx="5854659" cy="92333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C96E244-5364-47D5-B4B2-EDF4904E1589}"/>
                    </a:ext>
                  </a:extLst>
                </p:cNvPr>
                <p:cNvSpPr txBox="1"/>
                <p:nvPr/>
              </p:nvSpPr>
              <p:spPr>
                <a:xfrm>
                  <a:off x="7208152" y="951298"/>
                  <a:ext cx="4272323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การเพิ่มบล็อค (</a:t>
                  </a:r>
                  <a:r>
                    <a:rPr lang="en-US" sz="2500" b="1" dirty="0">
                      <a:solidFill>
                        <a:srgbClr val="212121"/>
                      </a:solidFill>
                      <a:latin typeface="Kanit" panose="00000500000000000000" pitchFamily="2" charset="-34"/>
                      <a:cs typeface="Kanit" panose="00000500000000000000" pitchFamily="2" charset="-34"/>
                    </a:rPr>
                    <a:t>Add a Block)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78F90D-DF75-40B6-8E20-1B16F4AA0C63}"/>
                    </a:ext>
                  </a:extLst>
                </p:cNvPr>
                <p:cNvSpPr txBox="1"/>
                <p:nvPr/>
              </p:nvSpPr>
              <p:spPr>
                <a:xfrm>
                  <a:off x="5625816" y="701878"/>
                  <a:ext cx="64633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Adobe Gothic Std B" panose="020B0800000000000000" pitchFamily="34" charset="-128"/>
                    </a:rPr>
                    <a:t>6</a:t>
                  </a: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1D7791-60BB-4813-BF97-209A6FD8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270" y="592565"/>
              <a:ext cx="573835" cy="57383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339182" y="908659"/>
            <a:ext cx="2969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th-TH" sz="2000" dirty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มคอ.</a:t>
            </a:r>
            <a:r>
              <a:rPr lang="th-TH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</a:t>
            </a:r>
            <a:r>
              <a:rPr lang="en-US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,</a:t>
            </a:r>
            <a:r>
              <a:rPr lang="th-TH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สื่อ</a:t>
            </a:r>
            <a:r>
              <a:rPr lang="th-TH" sz="2000" dirty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ประกอบการ</a:t>
            </a:r>
            <a:r>
              <a:rPr lang="th-TH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สอน</a:t>
            </a:r>
            <a:r>
              <a:rPr lang="en-US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/>
            </a:r>
            <a:br>
              <a:rPr lang="en-US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Link class </a:t>
            </a:r>
            <a:r>
              <a:rPr lang="en-US" sz="2000" dirty="0" smtClean="0">
                <a:solidFill>
                  <a:schemeClr val="accent2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room</a:t>
            </a:r>
            <a:endParaRPr lang="en-US" sz="2000" dirty="0">
              <a:solidFill>
                <a:schemeClr val="accent2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15" y="1581150"/>
            <a:ext cx="3962400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5559"/>
          <a:stretch/>
        </p:blipFill>
        <p:spPr>
          <a:xfrm>
            <a:off x="2171715" y="4275193"/>
            <a:ext cx="3009900" cy="1592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665" y="802235"/>
            <a:ext cx="4867275" cy="3219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665" y="4095750"/>
            <a:ext cx="4781550" cy="276225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0BE4D42-5A50-494D-9025-D8A9D3072D40}"/>
              </a:ext>
            </a:extLst>
          </p:cNvPr>
          <p:cNvGrpSpPr/>
          <p:nvPr/>
        </p:nvGrpSpPr>
        <p:grpSpPr>
          <a:xfrm>
            <a:off x="667338" y="6091924"/>
            <a:ext cx="3334149" cy="400110"/>
            <a:chOff x="7695419" y="6022708"/>
            <a:chExt cx="3334149" cy="40011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FAD557-4BC3-4343-A993-AA43BED6C16F}"/>
                </a:ext>
              </a:extLst>
            </p:cNvPr>
            <p:cNvGrpSpPr/>
            <p:nvPr/>
          </p:nvGrpSpPr>
          <p:grpSpPr>
            <a:xfrm>
              <a:off x="7695419" y="6022708"/>
              <a:ext cx="3334149" cy="400110"/>
              <a:chOff x="7296107" y="6466766"/>
              <a:chExt cx="3334149" cy="40011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760E429-266E-4DF2-A9B8-1EB230EFBBB7}"/>
                  </a:ext>
                </a:extLst>
              </p:cNvPr>
              <p:cNvSpPr txBox="1"/>
              <p:nvPr/>
            </p:nvSpPr>
            <p:spPr>
              <a:xfrm>
                <a:off x="8234026" y="6466766"/>
                <a:ext cx="2396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สำนักวิทยบริการและเทคโนโลยีสารสนเทศ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/>
                </a:r>
                <a:b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</a:br>
                <a:r>
                  <a:rPr lang="th-TH" sz="1000" dirty="0" smtClean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มหาวิทยาลัย</a:t>
                </a:r>
                <a:r>
                  <a:rPr lang="th-TH" sz="1000" dirty="0">
                    <a:solidFill>
                      <a:schemeClr val="bg1">
                        <a:lumMod val="50000"/>
                      </a:schemeClr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ราชภัฏสวนสุนันทา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107CBA3-1AA9-4312-ABF1-9CA5DA9F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107" y="6515404"/>
                <a:ext cx="816467" cy="286311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C37AD6-FB70-4A8F-9ABD-AE3C3220B7E3}"/>
                </a:ext>
              </a:extLst>
            </p:cNvPr>
            <p:cNvCxnSpPr/>
            <p:nvPr/>
          </p:nvCxnSpPr>
          <p:spPr>
            <a:xfrm>
              <a:off x="8597083" y="6072765"/>
              <a:ext cx="0" cy="282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Down Arrow 36"/>
          <p:cNvSpPr/>
          <p:nvPr/>
        </p:nvSpPr>
        <p:spPr>
          <a:xfrm rot="5400000" flipV="1">
            <a:off x="5826664" y="3465318"/>
            <a:ext cx="359604" cy="2880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4412</TotalTime>
  <Words>732</Words>
  <Application>Microsoft Office PowerPoint</Application>
  <PresentationFormat>Widescreen</PresentationFormat>
  <Paragraphs>168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Adobe Gothic Std B</vt:lpstr>
      <vt:lpstr>Arial</vt:lpstr>
      <vt:lpstr>Arial Black</vt:lpstr>
      <vt:lpstr>Calibri</vt:lpstr>
      <vt:lpstr>Calibri Light</vt:lpstr>
      <vt:lpstr>FC Lamoon</vt:lpstr>
      <vt:lpstr>Kanit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Aukkadetch  Sintang</dc:creator>
  <cp:lastModifiedBy>Sutasinee  Yokradubshan</cp:lastModifiedBy>
  <cp:revision>584</cp:revision>
  <cp:lastPrinted>2021-10-19T04:05:46Z</cp:lastPrinted>
  <dcterms:created xsi:type="dcterms:W3CDTF">2020-04-06T11:04:29Z</dcterms:created>
  <dcterms:modified xsi:type="dcterms:W3CDTF">2021-11-22T03:54:54Z</dcterms:modified>
</cp:coreProperties>
</file>