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97" r:id="rId2"/>
    <p:sldId id="298" r:id="rId3"/>
    <p:sldId id="296" r:id="rId4"/>
    <p:sldId id="299" r:id="rId5"/>
    <p:sldId id="300" r:id="rId6"/>
    <p:sldId id="30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87A923-6556-4DC7-89FF-CD04EE5CC1EA}"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DEAC82-5CB6-4504-9D18-7AB166AA4FD0}" type="slidenum">
              <a:rPr lang="en-US" smtClean="0"/>
              <a:t>‹#›</a:t>
            </a:fld>
            <a:endParaRPr lang="en-US"/>
          </a:p>
        </p:txBody>
      </p:sp>
    </p:spTree>
    <p:extLst>
      <p:ext uri="{BB962C8B-B14F-4D97-AF65-F5344CB8AC3E}">
        <p14:creationId xmlns:p14="http://schemas.microsoft.com/office/powerpoint/2010/main" val="1819458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4/12/2023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87384" y="230650"/>
            <a:ext cx="10463348" cy="1140951"/>
          </a:xfrm>
        </p:spPr>
        <p:txBody>
          <a:bodyPr/>
          <a:lstStyle/>
          <a:p>
            <a:pPr algn="ctr"/>
            <a:r>
              <a:rPr lang="en-US" sz="5400" b="1" dirty="0">
                <a:solidFill>
                  <a:srgbClr val="FFFF00"/>
                </a:solidFill>
                <a:latin typeface="IrisUPC" panose="020B0604020202020204" pitchFamily="34" charset="-34"/>
                <a:cs typeface="IrisUPC" panose="020B0604020202020204" pitchFamily="34" charset="-34"/>
              </a:rPr>
              <a:t>Summary of differences between money market and capital market</a:t>
            </a:r>
            <a:endParaRPr lang="en-US" sz="5400" b="1" dirty="0">
              <a:solidFill>
                <a:srgbClr val="FFFF00"/>
              </a:solidFill>
              <a:latin typeface="IrisUPC" panose="020B0604020202020204" pitchFamily="34" charset="-34"/>
              <a:cs typeface="IrisUPC" panose="020B0604020202020204" pitchFamily="34" charset="-34"/>
            </a:endParaRPr>
          </a:p>
        </p:txBody>
      </p:sp>
      <p:sp>
        <p:nvSpPr>
          <p:cNvPr id="5" name="Rectangle 4"/>
          <p:cNvSpPr/>
          <p:nvPr/>
        </p:nvSpPr>
        <p:spPr>
          <a:xfrm>
            <a:off x="1502228" y="1267099"/>
            <a:ext cx="8843556" cy="18026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thaiDist"/>
            <a:r>
              <a:rPr lang="en-US" sz="2800" b="1" dirty="0">
                <a:latin typeface="TH SarabunPSK" panose="020B0500040200020003" pitchFamily="34" charset="-34"/>
                <a:cs typeface="TH SarabunPSK" panose="020B0500040200020003" pitchFamily="34" charset="-34"/>
              </a:rPr>
              <a:t>1. Loan term</a:t>
            </a:r>
          </a:p>
          <a:p>
            <a:pPr algn="thaiDist"/>
            <a:r>
              <a:rPr lang="en-US" sz="2800" b="1" dirty="0">
                <a:latin typeface="TH SarabunPSK" panose="020B0500040200020003" pitchFamily="34" charset="-34"/>
                <a:cs typeface="TH SarabunPSK" panose="020B0500040200020003" pitchFamily="34" charset="-34"/>
              </a:rPr>
              <a:t>Money market is a short-term source of funds with a credit document maturity of less than 1 year, while capital market is a long-term source of funding with a credit document maturity of more than 1 year.</a:t>
            </a:r>
            <a:endParaRPr lang="en-US" sz="2800" b="1" dirty="0">
              <a:latin typeface="TH SarabunPSK" panose="020B0500040200020003" pitchFamily="34" charset="-34"/>
              <a:cs typeface="TH SarabunPSK" panose="020B0500040200020003" pitchFamily="34" charset="-34"/>
            </a:endParaRPr>
          </a:p>
        </p:txBody>
      </p:sp>
      <p:sp>
        <p:nvSpPr>
          <p:cNvPr id="10" name="Rectangle 9"/>
          <p:cNvSpPr/>
          <p:nvPr/>
        </p:nvSpPr>
        <p:spPr>
          <a:xfrm>
            <a:off x="1502227" y="3187338"/>
            <a:ext cx="9013373" cy="16764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thaiDist"/>
            <a:r>
              <a:rPr lang="en-US" sz="2800" b="1" dirty="0">
                <a:latin typeface="TH SarabunPSK" panose="020B0500040200020003" pitchFamily="34" charset="-34"/>
                <a:cs typeface="TH SarabunPSK" panose="020B0500040200020003" pitchFamily="34" charset="-34"/>
              </a:rPr>
              <a:t>2. Purpose</a:t>
            </a:r>
          </a:p>
          <a:p>
            <a:pPr algn="thaiDist"/>
            <a:r>
              <a:rPr lang="en-US" sz="2800" b="1" dirty="0">
                <a:latin typeface="TH SarabunPSK" panose="020B0500040200020003" pitchFamily="34" charset="-34"/>
                <a:cs typeface="TH SarabunPSK" panose="020B0500040200020003" pitchFamily="34" charset="-34"/>
              </a:rPr>
              <a:t>Borrowing in the money market is mostly for consumption. or for commercial</a:t>
            </a:r>
          </a:p>
          <a:p>
            <a:pPr algn="thaiDist"/>
            <a:r>
              <a:rPr lang="en-US" sz="2800" b="1" dirty="0">
                <a:latin typeface="TH SarabunPSK" panose="020B0500040200020003" pitchFamily="34" charset="-34"/>
                <a:cs typeface="TH SarabunPSK" panose="020B0500040200020003" pitchFamily="34" charset="-34"/>
              </a:rPr>
              <a:t>Borrowing in the capital market is mainly investment credit.</a:t>
            </a:r>
            <a:endParaRPr lang="en-US" sz="2800" b="1" dirty="0">
              <a:latin typeface="TH SarabunPSK" panose="020B0500040200020003" pitchFamily="34" charset="-34"/>
              <a:cs typeface="TH SarabunPSK" panose="020B0500040200020003" pitchFamily="34" charset="-34"/>
            </a:endParaRPr>
          </a:p>
        </p:txBody>
      </p:sp>
      <p:sp>
        <p:nvSpPr>
          <p:cNvPr id="12" name="Rectangle 11"/>
          <p:cNvSpPr/>
          <p:nvPr/>
        </p:nvSpPr>
        <p:spPr>
          <a:xfrm>
            <a:off x="1502227" y="5003078"/>
            <a:ext cx="9013373" cy="1811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thaiDist"/>
            <a:r>
              <a:rPr lang="en-US" sz="2800" b="1" dirty="0">
                <a:latin typeface="TH SarabunPSK" panose="020B0500040200020003" pitchFamily="34" charset="-34"/>
                <a:cs typeface="TH SarabunPSK" panose="020B0500040200020003" pitchFamily="34" charset="-34"/>
              </a:rPr>
              <a:t>3. Credit documents</a:t>
            </a:r>
          </a:p>
          <a:p>
            <a:pPr algn="thaiDist"/>
            <a:r>
              <a:rPr lang="en-US" sz="2800" b="1" dirty="0">
                <a:latin typeface="TH SarabunPSK" panose="020B0500040200020003" pitchFamily="34" charset="-34"/>
                <a:cs typeface="TH SarabunPSK" panose="020B0500040200020003" pitchFamily="34" charset="-34"/>
              </a:rPr>
              <a:t>Documents of credit in the money market are financial instruments with a short maturity such as treasury bills, bills of exchange, promissory notes, and checks, etc. Documents of credit in the capital market include bonds, debentures, and common stocks, etc.</a:t>
            </a:r>
            <a:endParaRPr lang="en-US" sz="28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360770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4397" y="836022"/>
            <a:ext cx="9379135" cy="28738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thaiDist"/>
            <a:r>
              <a:rPr lang="en-US" sz="2800" b="1" dirty="0">
                <a:latin typeface="TH SarabunPSK" panose="020B0500040200020003" pitchFamily="34" charset="-34"/>
                <a:cs typeface="TH SarabunPSK" panose="020B0500040200020003" pitchFamily="34" charset="-34"/>
              </a:rPr>
              <a:t>4. Market Operational Characteristics</a:t>
            </a:r>
          </a:p>
          <a:p>
            <a:pPr algn="thaiDist"/>
            <a:r>
              <a:rPr lang="en-US" sz="2800" b="1" dirty="0">
                <a:latin typeface="TH SarabunPSK" panose="020B0500040200020003" pitchFamily="34" charset="-34"/>
                <a:cs typeface="TH SarabunPSK" panose="020B0500040200020003" pitchFamily="34" charset="-34"/>
              </a:rPr>
              <a:t>Money market operations have financial institutions acting as intermediaries between savers and investors. As for operations in the capital market, it is a direct link between those who have savings or investors (buyers of securities) and those who want to invest (seller of securities). Raising funds or borrowing in the capital market costs less than borrowing from financial institutions. which has more interest burden to pay</a:t>
            </a:r>
            <a:endParaRPr lang="th-TH" sz="2800" b="1" dirty="0" smtClean="0">
              <a:latin typeface="TH SarabunPSK" panose="020B0500040200020003" pitchFamily="34" charset="-34"/>
              <a:cs typeface="TH SarabunPSK" panose="020B0500040200020003" pitchFamily="34" charset="-34"/>
            </a:endParaRPr>
          </a:p>
        </p:txBody>
      </p:sp>
      <p:sp>
        <p:nvSpPr>
          <p:cNvPr id="10" name="Rectangle 9"/>
          <p:cNvSpPr/>
          <p:nvPr/>
        </p:nvSpPr>
        <p:spPr>
          <a:xfrm>
            <a:off x="914397" y="4114799"/>
            <a:ext cx="9235443" cy="25363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thaiDist"/>
            <a:r>
              <a:rPr lang="en-US" sz="2800" b="1" dirty="0">
                <a:latin typeface="TH SarabunPSK" panose="020B0500040200020003" pitchFamily="34" charset="-34"/>
                <a:cs typeface="TH SarabunPSK" panose="020B0500040200020003" pitchFamily="34" charset="-34"/>
              </a:rPr>
              <a:t>5. Risk</a:t>
            </a:r>
          </a:p>
          <a:p>
            <a:pPr algn="thaiDist"/>
            <a:r>
              <a:rPr lang="en-US" sz="2800" b="1" dirty="0">
                <a:latin typeface="TH SarabunPSK" panose="020B0500040200020003" pitchFamily="34" charset="-34"/>
                <a:cs typeface="TH SarabunPSK" panose="020B0500040200020003" pitchFamily="34" charset="-34"/>
              </a:rPr>
              <a:t>Funding in the capital market is riskier than in the money market. because the loan period is longer Therefore, there is a chance to be affected by changes in the return on investment and the borrower's financial position, which can affect debt repayment more.</a:t>
            </a:r>
            <a:endParaRPr lang="en-US" sz="28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2549979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87384" y="452718"/>
            <a:ext cx="10463348" cy="1140951"/>
          </a:xfrm>
        </p:spPr>
        <p:txBody>
          <a:bodyPr/>
          <a:lstStyle/>
          <a:p>
            <a:pPr algn="ctr"/>
            <a:r>
              <a:rPr lang="en-US" sz="5400" b="1" dirty="0">
                <a:solidFill>
                  <a:srgbClr val="FFFF00"/>
                </a:solidFill>
                <a:latin typeface="IrisUPC" panose="020B0604020202020204" pitchFamily="34" charset="-34"/>
                <a:cs typeface="IrisUPC" panose="020B0604020202020204" pitchFamily="34" charset="-34"/>
              </a:rPr>
              <a:t>importance of financial markets</a:t>
            </a:r>
            <a:endParaRPr lang="en-US" sz="5400" b="1" dirty="0">
              <a:solidFill>
                <a:srgbClr val="FFFF00"/>
              </a:solidFill>
              <a:latin typeface="IrisUPC" panose="020B0604020202020204" pitchFamily="34" charset="-34"/>
              <a:cs typeface="IrisUPC" panose="020B0604020202020204" pitchFamily="34" charset="-34"/>
            </a:endParaRPr>
          </a:p>
        </p:txBody>
      </p:sp>
      <p:sp>
        <p:nvSpPr>
          <p:cNvPr id="10" name="Rectangle 9"/>
          <p:cNvSpPr/>
          <p:nvPr/>
        </p:nvSpPr>
        <p:spPr>
          <a:xfrm>
            <a:off x="1867988" y="1502229"/>
            <a:ext cx="8882743" cy="4519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thaiDist"/>
            <a:r>
              <a:rPr lang="th-TH" sz="3200" b="1" dirty="0">
                <a:latin typeface="TH SarabunPSK" panose="020B0500040200020003" pitchFamily="34" charset="-34"/>
                <a:cs typeface="TH SarabunPSK" panose="020B0500040200020003" pitchFamily="34" charset="-34"/>
              </a:rPr>
              <a:t> </a:t>
            </a:r>
            <a:r>
              <a:rPr lang="th-TH" sz="3200" b="1" dirty="0" smtClean="0">
                <a:latin typeface="TH SarabunPSK" panose="020B0500040200020003" pitchFamily="34" charset="-34"/>
                <a:cs typeface="TH SarabunPSK" panose="020B0500040200020003" pitchFamily="34" charset="-34"/>
              </a:rPr>
              <a:t>		</a:t>
            </a:r>
            <a:r>
              <a:rPr lang="en-US" sz="3200" b="1" dirty="0">
                <a:latin typeface="TH SarabunPSK" panose="020B0500040200020003" pitchFamily="34" charset="-34"/>
                <a:cs typeface="TH SarabunPSK" panose="020B0500040200020003" pitchFamily="34" charset="-34"/>
              </a:rPr>
              <a:t>1. The financial market raises funds from economic units that have savings, at any given time some economic units may have more income than their expenditures. In the absence of a financial market, the economic unit with excess money will simply hold the money. without benefiting themselves and the overall economic system</a:t>
            </a:r>
          </a:p>
          <a:p>
            <a:pPr algn="thaiDist"/>
            <a:r>
              <a:rPr lang="en-US" sz="3200" b="1" dirty="0">
                <a:latin typeface="TH SarabunPSK" panose="020B0500040200020003" pitchFamily="34" charset="-34"/>
                <a:cs typeface="TH SarabunPSK" panose="020B0500040200020003" pitchFamily="34" charset="-34"/>
              </a:rPr>
              <a:t>  But when there is a financial market, those economic units can deposit their savings with financial institutions in the money market or invest in the capital market. in the form of various types of financial instruments That makes getting returns back according to the suitability of that type of instrument</a:t>
            </a:r>
            <a:endParaRPr lang="en-US" sz="32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1019877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358537" y="1149531"/>
            <a:ext cx="8882743" cy="4519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thaiDist"/>
            <a:r>
              <a:rPr lang="th-TH" sz="3200" b="1" dirty="0">
                <a:latin typeface="TH SarabunPSK" panose="020B0500040200020003" pitchFamily="34" charset="-34"/>
                <a:cs typeface="TH SarabunPSK" panose="020B0500040200020003" pitchFamily="34" charset="-34"/>
              </a:rPr>
              <a:t> </a:t>
            </a:r>
            <a:r>
              <a:rPr lang="th-TH" sz="3200" b="1" dirty="0" smtClean="0">
                <a:latin typeface="TH SarabunPSK" panose="020B0500040200020003" pitchFamily="34" charset="-34"/>
                <a:cs typeface="TH SarabunPSK" panose="020B0500040200020003" pitchFamily="34" charset="-34"/>
              </a:rPr>
              <a:t>		</a:t>
            </a:r>
            <a:r>
              <a:rPr lang="en-US" sz="3200" b="1" dirty="0">
                <a:latin typeface="TH SarabunPSK" panose="020B0500040200020003" pitchFamily="34" charset="-34"/>
                <a:cs typeface="TH SarabunPSK" panose="020B0500040200020003" pitchFamily="34" charset="-34"/>
              </a:rPr>
              <a:t>2. Financial markets help in capital accumulation and efficient allocation of capital. The same is true if there is no financial market. An economic unit requiring capital that does not have its own savings cannot be invested.</a:t>
            </a:r>
          </a:p>
          <a:p>
            <a:pPr algn="thaiDist"/>
            <a:r>
              <a:rPr lang="en-US" sz="3200" b="1" dirty="0">
                <a:latin typeface="TH SarabunPSK" panose="020B0500040200020003" pitchFamily="34" charset="-34"/>
                <a:cs typeface="TH SarabunPSK" panose="020B0500040200020003" pitchFamily="34" charset="-34"/>
              </a:rPr>
              <a:t>  The presence of a financial market therefore provides investment support to economic units that need money. to expand a business or business which will help create employment and productivity which eventually made the country's economy grow This indicates that the economy uses capital efficiently.</a:t>
            </a:r>
            <a:endParaRPr lang="en-US" sz="32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2909460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358537" y="1149531"/>
            <a:ext cx="8882743" cy="4519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thaiDist"/>
            <a:r>
              <a:rPr lang="th-TH" sz="3200" b="1" dirty="0">
                <a:latin typeface="TH SarabunPSK" panose="020B0500040200020003" pitchFamily="34" charset="-34"/>
                <a:cs typeface="TH SarabunPSK" panose="020B0500040200020003" pitchFamily="34" charset="-34"/>
              </a:rPr>
              <a:t> </a:t>
            </a:r>
            <a:r>
              <a:rPr lang="th-TH" sz="3200" b="1" dirty="0" smtClean="0">
                <a:latin typeface="TH SarabunPSK" panose="020B0500040200020003" pitchFamily="34" charset="-34"/>
                <a:cs typeface="TH SarabunPSK" panose="020B0500040200020003" pitchFamily="34" charset="-34"/>
              </a:rPr>
              <a:t>		</a:t>
            </a:r>
            <a:r>
              <a:rPr lang="en-US" sz="3200" b="1" dirty="0">
                <a:latin typeface="TH SarabunPSK" panose="020B0500040200020003" pitchFamily="34" charset="-34"/>
                <a:cs typeface="TH SarabunPSK" panose="020B0500040200020003" pitchFamily="34" charset="-34"/>
              </a:rPr>
              <a:t>3. Financial markets help maintain the growth of the economy. because of lending in the financial market Contributes to steady consumption and production Without the financial market Gross expenditure is lower during times of recession or recession. But when there is a financial market, there will be lending. This helps maintain the level of gross expenditure in the economy from falling.</a:t>
            </a:r>
            <a:endParaRPr lang="en-US" sz="32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3725043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358537" y="1149531"/>
            <a:ext cx="8882743" cy="4519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thaiDist"/>
            <a:r>
              <a:rPr lang="th-TH" sz="3200" b="1" dirty="0">
                <a:latin typeface="TH SarabunPSK" panose="020B0500040200020003" pitchFamily="34" charset="-34"/>
                <a:cs typeface="TH SarabunPSK" panose="020B0500040200020003" pitchFamily="34" charset="-34"/>
              </a:rPr>
              <a:t> </a:t>
            </a:r>
            <a:r>
              <a:rPr lang="th-TH" sz="3200" b="1" dirty="0" smtClean="0">
                <a:latin typeface="TH SarabunPSK" panose="020B0500040200020003" pitchFamily="34" charset="-34"/>
                <a:cs typeface="TH SarabunPSK" panose="020B0500040200020003" pitchFamily="34" charset="-34"/>
              </a:rPr>
              <a:t>		</a:t>
            </a:r>
            <a:r>
              <a:rPr lang="en-US" sz="3200" b="1" dirty="0">
                <a:latin typeface="TH SarabunPSK" panose="020B0500040200020003" pitchFamily="34" charset="-34"/>
                <a:cs typeface="TH SarabunPSK" panose="020B0500040200020003" pitchFamily="34" charset="-34"/>
              </a:rPr>
              <a:t>4. The government can use policies through financial markets to create economic growth or prevent and solve problems that arise in the economy, for example, the central bank applies monetary policy to the money market. To maintain the inflation rate not to exceed the specified target, etc.</a:t>
            </a:r>
            <a:endParaRPr lang="en-US" sz="32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5089077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1823</TotalTime>
  <Words>268</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Century Gothic</vt:lpstr>
      <vt:lpstr>IrisUPC</vt:lpstr>
      <vt:lpstr>TH SarabunPSK</vt:lpstr>
      <vt:lpstr>Wingdings 3</vt:lpstr>
      <vt:lpstr>Ion</vt:lpstr>
      <vt:lpstr>Summary of differences between money market and capital market</vt:lpstr>
      <vt:lpstr>PowerPoint Presentation</vt:lpstr>
      <vt:lpstr>importance of financial markets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PPM2215 การบริหารตลาดการเงิน  Financial Market Management</dc:title>
  <dc:creator>Lenovo</dc:creator>
  <cp:lastModifiedBy>Lenovo</cp:lastModifiedBy>
  <cp:revision>134</cp:revision>
  <dcterms:created xsi:type="dcterms:W3CDTF">2023-01-04T01:11:35Z</dcterms:created>
  <dcterms:modified xsi:type="dcterms:W3CDTF">2023-04-12T09:16:57Z</dcterms:modified>
</cp:coreProperties>
</file>