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310" r:id="rId2"/>
    <p:sldId id="311" r:id="rId3"/>
    <p:sldId id="313" r:id="rId4"/>
    <p:sldId id="316" r:id="rId5"/>
    <p:sldId id="320" r:id="rId6"/>
    <p:sldId id="321" r:id="rId7"/>
    <p:sldId id="322" r:id="rId8"/>
    <p:sldId id="32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7A923-6556-4DC7-89FF-CD04EE5CC1EA}"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EAC82-5CB6-4504-9D18-7AB166AA4FD0}" type="slidenum">
              <a:rPr lang="en-US" smtClean="0"/>
              <a:t>‹#›</a:t>
            </a:fld>
            <a:endParaRPr lang="en-US"/>
          </a:p>
        </p:txBody>
      </p:sp>
    </p:spTree>
    <p:extLst>
      <p:ext uri="{BB962C8B-B14F-4D97-AF65-F5344CB8AC3E}">
        <p14:creationId xmlns:p14="http://schemas.microsoft.com/office/powerpoint/2010/main" val="181945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459685"/>
            <a:ext cx="9765595" cy="4679858"/>
          </a:xfrm>
        </p:spPr>
        <p:txBody>
          <a:bodyPr>
            <a:noAutofit/>
          </a:bodyPr>
          <a:lstStyle/>
          <a:p>
            <a:pPr marL="0" indent="0">
              <a:buNone/>
            </a:pPr>
            <a:r>
              <a:rPr lang="en-US" sz="3600" b="1" dirty="0" smtClean="0">
                <a:latin typeface="TH SarabunPSK" panose="020B0500040200020003" pitchFamily="34" charset="-34"/>
                <a:cs typeface="TH SarabunPSK" panose="020B0500040200020003" pitchFamily="34" charset="-34"/>
              </a:rPr>
              <a:t>	</a:t>
            </a:r>
            <a:r>
              <a:rPr lang="en-US" sz="3600" b="1" dirty="0">
                <a:latin typeface="TH SarabunPSK" panose="020B0500040200020003" pitchFamily="34" charset="-34"/>
                <a:cs typeface="TH SarabunPSK" panose="020B0500040200020003" pitchFamily="34" charset="-34"/>
              </a:rPr>
              <a:t>The market where newly issued securities are traded for the first time It is a trading of securities in which the issuer business unit receives funds from new purchasers of securities.</a:t>
            </a:r>
          </a:p>
          <a:p>
            <a:pPr marL="0" indent="0">
              <a:buNone/>
            </a:pPr>
            <a:r>
              <a:rPr lang="en-US" sz="3600" b="1" dirty="0">
                <a:latin typeface="TH SarabunPSK" panose="020B0500040200020003" pitchFamily="34" charset="-34"/>
                <a:cs typeface="TH SarabunPSK" panose="020B0500040200020003" pitchFamily="34" charset="-34"/>
              </a:rPr>
              <a:t>In economics, it is assumed that trading in the first market is real investment because it is used to invest in business expansion or business which creates employment and productivity in the economy and finally make the economy grow</a:t>
            </a:r>
            <a:r>
              <a:rPr lang="en-US" sz="3600" b="1" dirty="0">
                <a:latin typeface="TH SarabunPSK" panose="020B0500040200020003" pitchFamily="34" charset="-34"/>
                <a:cs typeface="TH SarabunPSK" panose="020B0500040200020003" pitchFamily="34" charset="-34"/>
              </a:rPr>
              <a:t>	</a:t>
            </a:r>
            <a:endParaRPr lang="th-TH" sz="3600" b="1" dirty="0" smtClean="0">
              <a:latin typeface="TH SarabunPSK" panose="020B0500040200020003" pitchFamily="34" charset="-34"/>
              <a:cs typeface="TH SarabunPSK" panose="020B0500040200020003" pitchFamily="34" charset="-34"/>
            </a:endParaRPr>
          </a:p>
          <a:p>
            <a:pPr marL="0" indent="0">
              <a:buNone/>
            </a:pPr>
            <a:r>
              <a:rPr lang="th-TH" sz="3600" b="1" dirty="0">
                <a:latin typeface="TH SarabunPSK" panose="020B0500040200020003" pitchFamily="34" charset="-34"/>
                <a:cs typeface="TH SarabunPSK" panose="020B0500040200020003" pitchFamily="34" charset="-34"/>
              </a:rPr>
              <a:t>	</a:t>
            </a:r>
            <a:r>
              <a:rPr lang="th-TH" sz="3600" b="1" dirty="0" smtClean="0">
                <a:latin typeface="TH SarabunPSK" panose="020B0500040200020003" pitchFamily="34" charset="-34"/>
                <a:cs typeface="TH SarabunPSK" panose="020B0500040200020003" pitchFamily="34" charset="-34"/>
              </a:rPr>
              <a:t>	 </a:t>
            </a:r>
            <a:endParaRPr lang="th-TH" sz="3600" b="1" dirty="0">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p:txBody>
          <a:bodyPr/>
          <a:lstStyle/>
          <a:p>
            <a:pPr algn="ctr"/>
            <a:r>
              <a:rPr lang="en-US" sz="6000" b="1" dirty="0">
                <a:solidFill>
                  <a:srgbClr val="FFFF00"/>
                </a:solidFill>
                <a:latin typeface="IrisUPC" panose="020B0604020202020204" pitchFamily="34" charset="-34"/>
                <a:cs typeface="IrisUPC" panose="020B0604020202020204" pitchFamily="34" charset="-34"/>
              </a:rPr>
              <a:t>1. The first market</a:t>
            </a:r>
            <a:endParaRPr lang="en-US" sz="60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808728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459685"/>
            <a:ext cx="9765595" cy="4679858"/>
          </a:xfrm>
        </p:spPr>
        <p:txBody>
          <a:bodyPr>
            <a:noAutofit/>
          </a:bodyPr>
          <a:lstStyle/>
          <a:p>
            <a:pPr marL="0" indent="0">
              <a:buNone/>
            </a:pPr>
            <a:r>
              <a:rPr lang="en-US" sz="4000" b="1" dirty="0" smtClean="0">
                <a:latin typeface="TH SarabunPSK" panose="020B0500040200020003" pitchFamily="34" charset="-34"/>
                <a:cs typeface="TH SarabunPSK" panose="020B0500040200020003" pitchFamily="34" charset="-34"/>
              </a:rPr>
              <a:t>	 </a:t>
            </a:r>
            <a:r>
              <a:rPr lang="en-US" sz="4000" b="1" dirty="0">
                <a:latin typeface="TH SarabunPSK" panose="020B0500040200020003" pitchFamily="34" charset="-34"/>
                <a:cs typeface="TH SarabunPSK" panose="020B0500040200020003" pitchFamily="34" charset="-34"/>
              </a:rPr>
              <a:t>A market that trades securities that have already been released or that have been traded in the first market.</a:t>
            </a:r>
          </a:p>
          <a:p>
            <a:pPr marL="0" indent="0">
              <a:buNone/>
            </a:pPr>
            <a:r>
              <a:rPr lang="en-US" sz="4000" b="1" dirty="0">
                <a:latin typeface="TH SarabunPSK" panose="020B0500040200020003" pitchFamily="34" charset="-34"/>
                <a:cs typeface="TH SarabunPSK" panose="020B0500040200020003" pitchFamily="34" charset="-34"/>
              </a:rPr>
              <a:t>In economics, securities trading in the secondary market is not an actual investment. Because the issuer business unit does not receive funds from those trades.</a:t>
            </a:r>
          </a:p>
          <a:p>
            <a:pPr marL="0" indent="0">
              <a:buNone/>
            </a:pPr>
            <a:r>
              <a:rPr lang="en-US" sz="4000" b="1" dirty="0">
                <a:latin typeface="TH SarabunPSK" panose="020B0500040200020003" pitchFamily="34" charset="-34"/>
                <a:cs typeface="TH SarabunPSK" panose="020B0500040200020003" pitchFamily="34" charset="-34"/>
              </a:rPr>
              <a:t>Securities trading is simply a transfer of hands between securities holders, most of which are speculative.</a:t>
            </a:r>
            <a:r>
              <a:rPr lang="th-TH" sz="4000" b="1" dirty="0">
                <a:latin typeface="TH SarabunPSK" panose="020B0500040200020003" pitchFamily="34" charset="-34"/>
                <a:cs typeface="TH SarabunPSK" panose="020B0500040200020003" pitchFamily="34" charset="-34"/>
              </a:rPr>
              <a:t>	</a:t>
            </a:r>
            <a:r>
              <a:rPr lang="th-TH" sz="4000" b="1" dirty="0" smtClean="0">
                <a:latin typeface="TH SarabunPSK" panose="020B0500040200020003" pitchFamily="34" charset="-34"/>
                <a:cs typeface="TH SarabunPSK" panose="020B0500040200020003" pitchFamily="34" charset="-34"/>
              </a:rPr>
              <a:t>	 </a:t>
            </a:r>
            <a:endParaRPr lang="th-TH" sz="4000" b="1" dirty="0">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p:txBody>
          <a:bodyPr/>
          <a:lstStyle/>
          <a:p>
            <a:pPr algn="ctr"/>
            <a:r>
              <a:rPr lang="en-US" sz="6000" b="1" dirty="0">
                <a:solidFill>
                  <a:srgbClr val="FFFF00"/>
                </a:solidFill>
                <a:latin typeface="IrisUPC" panose="020B0604020202020204" pitchFamily="34" charset="-34"/>
                <a:cs typeface="IrisUPC" panose="020B0604020202020204" pitchFamily="34" charset="-34"/>
              </a:rPr>
              <a:t>2. Secondary market</a:t>
            </a:r>
            <a:endParaRPr lang="en-US" sz="60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989352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7024" y="1067798"/>
            <a:ext cx="9752532" cy="5189309"/>
          </a:xfrm>
        </p:spPr>
        <p:txBody>
          <a:bodyPr>
            <a:noAutofit/>
          </a:bodyPr>
          <a:lstStyle/>
          <a:p>
            <a:pPr marL="0" indent="0" algn="thaiDist">
              <a:buNone/>
            </a:pPr>
            <a:r>
              <a:rPr lang="en-US" sz="4000" b="1" dirty="0" smtClean="0">
                <a:latin typeface="TH SarabunPSK" panose="020B0500040200020003" pitchFamily="34" charset="-34"/>
                <a:cs typeface="TH SarabunPSK" panose="020B0500040200020003" pitchFamily="34" charset="-34"/>
              </a:rPr>
              <a:t>	</a:t>
            </a:r>
            <a:r>
              <a:rPr lang="th-TH" sz="4000" b="1" dirty="0" smtClean="0">
                <a:latin typeface="TH SarabunPSK" panose="020B0500040200020003" pitchFamily="34" charset="-34"/>
                <a:cs typeface="TH SarabunPSK" panose="020B0500040200020003" pitchFamily="34" charset="-34"/>
              </a:rPr>
              <a:t>	</a:t>
            </a:r>
            <a:r>
              <a:rPr lang="en-US" sz="4000" b="1" dirty="0">
                <a:solidFill>
                  <a:srgbClr val="FFFF00"/>
                </a:solidFill>
                <a:latin typeface="TH SarabunPSK" panose="020B0500040200020003" pitchFamily="34" charset="-34"/>
                <a:cs typeface="TH SarabunPSK" panose="020B0500040200020003" pitchFamily="34" charset="-34"/>
              </a:rPr>
              <a:t>Financial institutions in the capital market consist of:</a:t>
            </a:r>
            <a:r>
              <a:rPr lang="th-TH" sz="4000" b="1" dirty="0">
                <a:latin typeface="TH SarabunPSK" panose="020B0500040200020003" pitchFamily="34" charset="-34"/>
                <a:cs typeface="TH SarabunPSK" panose="020B0500040200020003" pitchFamily="34" charset="-34"/>
              </a:rPr>
              <a:t>	</a:t>
            </a:r>
            <a:r>
              <a:rPr lang="th-TH" sz="4000" b="1" dirty="0" smtClean="0">
                <a:latin typeface="TH SarabunPSK" panose="020B0500040200020003" pitchFamily="34" charset="-34"/>
                <a:cs typeface="TH SarabunPSK" panose="020B0500040200020003" pitchFamily="34" charset="-34"/>
              </a:rPr>
              <a:t>	</a:t>
            </a:r>
            <a:r>
              <a:rPr lang="en-US" sz="4000" b="1" dirty="0">
                <a:latin typeface="TH SarabunPSK" panose="020B0500040200020003" pitchFamily="34" charset="-34"/>
                <a:cs typeface="TH SarabunPSK" panose="020B0500040200020003" pitchFamily="34" charset="-34"/>
              </a:rPr>
              <a:t>Commercial banks (for deposits or loans for a period of 1 year or more)</a:t>
            </a:r>
          </a:p>
          <a:p>
            <a:pPr marL="0" indent="0" algn="thaiDist">
              <a:buNone/>
            </a:pPr>
            <a:r>
              <a:rPr lang="en-US" sz="4000" b="1" dirty="0">
                <a:latin typeface="TH SarabunPSK" panose="020B0500040200020003" pitchFamily="34" charset="-34"/>
                <a:cs typeface="TH SarabunPSK" panose="020B0500040200020003" pitchFamily="34" charset="-34"/>
              </a:rPr>
              <a:t>finance company</a:t>
            </a:r>
          </a:p>
          <a:p>
            <a:pPr marL="0" indent="0" algn="thaiDist">
              <a:buNone/>
            </a:pPr>
            <a:r>
              <a:rPr lang="en-US" sz="4000" b="1" dirty="0">
                <a:latin typeface="TH SarabunPSK" panose="020B0500040200020003" pitchFamily="34" charset="-34"/>
                <a:cs typeface="TH SarabunPSK" panose="020B0500040200020003" pitchFamily="34" charset="-34"/>
              </a:rPr>
              <a:t>Stock Exchange of Thailand</a:t>
            </a:r>
          </a:p>
          <a:p>
            <a:pPr marL="0" indent="0" algn="thaiDist">
              <a:buNone/>
            </a:pPr>
            <a:r>
              <a:rPr lang="en-US" sz="4000" b="1" dirty="0">
                <a:latin typeface="TH SarabunPSK" panose="020B0500040200020003" pitchFamily="34" charset="-34"/>
                <a:cs typeface="TH SarabunPSK" panose="020B0500040200020003" pitchFamily="34" charset="-34"/>
              </a:rPr>
              <a:t>life insurance company</a:t>
            </a:r>
          </a:p>
          <a:p>
            <a:pPr marL="0" indent="0" algn="thaiDist">
              <a:buNone/>
            </a:pPr>
            <a:r>
              <a:rPr lang="en-US" sz="4000" b="1" dirty="0" err="1">
                <a:latin typeface="TH SarabunPSK" panose="020B0500040200020003" pitchFamily="34" charset="-34"/>
                <a:cs typeface="TH SarabunPSK" panose="020B0500040200020003" pitchFamily="34" charset="-34"/>
              </a:rPr>
              <a:t>etc</a:t>
            </a:r>
            <a:endParaRPr lang="th-TH" sz="4000" b="1" dirty="0">
              <a:latin typeface="TH SarabunPSK" panose="020B0500040200020003" pitchFamily="34" charset="-34"/>
              <a:cs typeface="TH SarabunPSK" panose="020B0500040200020003" pitchFamily="34" charset="-34"/>
            </a:endParaRPr>
          </a:p>
          <a:p>
            <a:pPr marL="0" indent="0" algn="thaiDist">
              <a:buNone/>
            </a:pPr>
            <a:endParaRPr lang="th-TH" sz="4000" b="1" dirty="0" smtClean="0">
              <a:latin typeface="TH SarabunPSK" panose="020B0500040200020003" pitchFamily="34" charset="-34"/>
              <a:cs typeface="TH SarabunPSK" panose="020B0500040200020003" pitchFamily="34" charset="-34"/>
            </a:endParaRPr>
          </a:p>
          <a:p>
            <a:pPr marL="0" indent="0" algn="thaiDist">
              <a:buNone/>
            </a:pPr>
            <a:endParaRPr lang="th-TH" sz="4000" b="1" dirty="0" smtClean="0">
              <a:latin typeface="TH SarabunPSK" panose="020B0500040200020003" pitchFamily="34" charset="-34"/>
              <a:cs typeface="TH SarabunPSK" panose="020B0500040200020003" pitchFamily="34" charset="-34"/>
            </a:endParaRPr>
          </a:p>
          <a:p>
            <a:pPr marL="0" indent="0" algn="thaiDist">
              <a:buNone/>
            </a:pPr>
            <a:r>
              <a:rPr lang="th-TH" sz="4000" b="1" dirty="0">
                <a:latin typeface="TH SarabunPSK" panose="020B0500040200020003" pitchFamily="34" charset="-34"/>
                <a:cs typeface="TH SarabunPSK" panose="020B0500040200020003" pitchFamily="34" charset="-34"/>
              </a:rPr>
              <a:t>	</a:t>
            </a:r>
            <a:r>
              <a:rPr lang="th-TH" sz="4000" b="1" dirty="0" smtClean="0">
                <a:latin typeface="TH SarabunPSK" panose="020B0500040200020003" pitchFamily="34" charset="-34"/>
                <a:cs typeface="TH SarabunPSK" panose="020B0500040200020003" pitchFamily="34" charset="-34"/>
              </a:rPr>
              <a:t>	 </a:t>
            </a:r>
            <a:endParaRPr lang="th-TH" sz="40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409644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59174" y="204524"/>
            <a:ext cx="9404723" cy="1400530"/>
          </a:xfrm>
        </p:spPr>
        <p:txBody>
          <a:bodyPr/>
          <a:lstStyle/>
          <a:p>
            <a:pPr algn="ctr"/>
            <a:r>
              <a:rPr lang="en-US" sz="6000" b="1" dirty="0">
                <a:solidFill>
                  <a:srgbClr val="FFFF00"/>
                </a:solidFill>
                <a:latin typeface="IrisUPC" panose="020B0604020202020204" pitchFamily="34" charset="-34"/>
                <a:cs typeface="IrisUPC" panose="020B0604020202020204" pitchFamily="34" charset="-34"/>
              </a:rPr>
              <a:t>The capital market is classified into 3 types.</a:t>
            </a:r>
            <a:endParaRPr lang="en-US" sz="6000" b="1" dirty="0">
              <a:solidFill>
                <a:srgbClr val="FFFF00"/>
              </a:solidFill>
              <a:latin typeface="IrisUPC" panose="020B0604020202020204" pitchFamily="34" charset="-34"/>
              <a:cs typeface="IrisUPC" panose="020B0604020202020204" pitchFamily="34" charset="-34"/>
            </a:endParaRPr>
          </a:p>
        </p:txBody>
      </p:sp>
      <p:sp>
        <p:nvSpPr>
          <p:cNvPr id="5" name="Rectangle 4"/>
          <p:cNvSpPr/>
          <p:nvPr/>
        </p:nvSpPr>
        <p:spPr>
          <a:xfrm>
            <a:off x="457199" y="1280660"/>
            <a:ext cx="11325497" cy="1423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H SarabunPSK" panose="020B0500040200020003" pitchFamily="34" charset="-34"/>
                <a:cs typeface="TH SarabunPSK" panose="020B0500040200020003" pitchFamily="34" charset="-34"/>
              </a:rPr>
              <a:t>1. Equity Market (Stock Market) is a market for trading credit papers in the form of ordinary shares. Preferred stock</a:t>
            </a:r>
            <a:endParaRPr lang="en-US" sz="3200" b="1" dirty="0">
              <a:latin typeface="TH SarabunPSK" panose="020B0500040200020003" pitchFamily="34" charset="-34"/>
              <a:cs typeface="TH SarabunPSK" panose="020B0500040200020003" pitchFamily="34" charset="-34"/>
            </a:endParaRPr>
          </a:p>
        </p:txBody>
      </p:sp>
      <p:sp>
        <p:nvSpPr>
          <p:cNvPr id="6" name="Rectangle 5"/>
          <p:cNvSpPr/>
          <p:nvPr/>
        </p:nvSpPr>
        <p:spPr>
          <a:xfrm>
            <a:off x="457199" y="2820527"/>
            <a:ext cx="11325497" cy="1423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H SarabunPSK" panose="020B0500040200020003" pitchFamily="34" charset="-34"/>
                <a:cs typeface="TH SarabunPSK" panose="020B0500040200020003" pitchFamily="34" charset="-34"/>
              </a:rPr>
              <a:t>2. Debt Market is a market for buying and selling credit documents in the form of government bonds. State Enterprise Bonds private sector bonds</a:t>
            </a:r>
            <a:endParaRPr lang="en-US" sz="3200" b="1" dirty="0">
              <a:latin typeface="TH SarabunPSK" panose="020B0500040200020003" pitchFamily="34" charset="-34"/>
              <a:cs typeface="TH SarabunPSK" panose="020B0500040200020003" pitchFamily="34" charset="-34"/>
            </a:endParaRPr>
          </a:p>
        </p:txBody>
      </p:sp>
      <p:sp>
        <p:nvSpPr>
          <p:cNvPr id="7" name="Rectangle 6"/>
          <p:cNvSpPr/>
          <p:nvPr/>
        </p:nvSpPr>
        <p:spPr>
          <a:xfrm>
            <a:off x="457199" y="4497977"/>
            <a:ext cx="11325497" cy="2164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H SarabunPSK" panose="020B0500040200020003" pitchFamily="34" charset="-34"/>
                <a:cs typeface="TH SarabunPSK" panose="020B0500040200020003" pitchFamily="34" charset="-34"/>
              </a:rPr>
              <a:t>3. Derivatives Market is a modern credit document trading market developed. which are linked or referred to instruments in the equity market and the bond market To be used as a tool to reduce the risk of investing in both instrument markets with important credit documents such as options (Option) or Futures (Futures).</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239866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2090" y="260174"/>
            <a:ext cx="9404723" cy="1400530"/>
          </a:xfrm>
        </p:spPr>
        <p:txBody>
          <a:bodyPr/>
          <a:lstStyle/>
          <a:p>
            <a:pPr algn="ctr"/>
            <a:r>
              <a:rPr lang="en-US" sz="4000" b="1" dirty="0">
                <a:solidFill>
                  <a:srgbClr val="FFFF00"/>
                </a:solidFill>
                <a:latin typeface="IrisUPC" panose="020B0604020202020204" pitchFamily="34" charset="-34"/>
                <a:cs typeface="IrisUPC" panose="020B0604020202020204" pitchFamily="34" charset="-34"/>
              </a:rPr>
              <a:t>Components of the capital market in general include:</a:t>
            </a:r>
            <a:endParaRPr lang="en-US" sz="4000" b="1" dirty="0">
              <a:solidFill>
                <a:srgbClr val="FFFF00"/>
              </a:solidFill>
              <a:latin typeface="IrisUPC" panose="020B0604020202020204" pitchFamily="34" charset="-34"/>
              <a:cs typeface="IrisUPC" panose="020B0604020202020204" pitchFamily="34" charset="-34"/>
            </a:endParaRPr>
          </a:p>
        </p:txBody>
      </p:sp>
      <p:sp>
        <p:nvSpPr>
          <p:cNvPr id="5" name="Rectangle 4"/>
          <p:cNvSpPr/>
          <p:nvPr/>
        </p:nvSpPr>
        <p:spPr>
          <a:xfrm>
            <a:off x="3644537" y="1281789"/>
            <a:ext cx="5159830" cy="1423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latin typeface="TH SarabunPSK" panose="020B0500040200020003" pitchFamily="34" charset="-34"/>
                <a:cs typeface="TH SarabunPSK" panose="020B0500040200020003" pitchFamily="34" charset="-34"/>
              </a:rPr>
              <a:t>1. </a:t>
            </a:r>
            <a:r>
              <a:rPr lang="en-US" sz="3200" b="1" dirty="0">
                <a:latin typeface="TH SarabunPSK" panose="020B0500040200020003" pitchFamily="34" charset="-34"/>
                <a:cs typeface="TH SarabunPSK" panose="020B0500040200020003" pitchFamily="34" charset="-34"/>
              </a:rPr>
              <a:t>Investors (buyers or sellers of </a:t>
            </a:r>
            <a:r>
              <a:rPr lang="en-US" sz="3200" b="1" dirty="0" smtClean="0">
                <a:latin typeface="TH SarabunPSK" panose="020B0500040200020003" pitchFamily="34" charset="-34"/>
                <a:cs typeface="TH SarabunPSK" panose="020B0500040200020003" pitchFamily="34" charset="-34"/>
              </a:rPr>
              <a:t>securities</a:t>
            </a:r>
            <a:endParaRPr lang="en-US" sz="3200" b="1" dirty="0">
              <a:latin typeface="TH SarabunPSK" panose="020B0500040200020003" pitchFamily="34" charset="-34"/>
              <a:cs typeface="TH SarabunPSK" panose="020B0500040200020003" pitchFamily="34" charset="-34"/>
            </a:endParaRPr>
          </a:p>
        </p:txBody>
      </p:sp>
      <p:sp>
        <p:nvSpPr>
          <p:cNvPr id="6" name="Rectangle 5"/>
          <p:cNvSpPr/>
          <p:nvPr/>
        </p:nvSpPr>
        <p:spPr>
          <a:xfrm>
            <a:off x="3526972" y="3274712"/>
            <a:ext cx="5159831" cy="1163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H SarabunPSK" panose="020B0500040200020003" pitchFamily="34" charset="-34"/>
                <a:cs typeface="TH SarabunPSK" panose="020B0500040200020003" pitchFamily="34" charset="-34"/>
              </a:rPr>
              <a:t>2</a:t>
            </a:r>
            <a:r>
              <a:rPr lang="en-US"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trading place</a:t>
            </a:r>
            <a:endParaRPr lang="en-US" sz="3200" b="1" dirty="0">
              <a:latin typeface="TH SarabunPSK" panose="020B0500040200020003" pitchFamily="34" charset="-34"/>
              <a:cs typeface="TH SarabunPSK" panose="020B0500040200020003" pitchFamily="34" charset="-34"/>
            </a:endParaRPr>
          </a:p>
        </p:txBody>
      </p:sp>
      <p:sp>
        <p:nvSpPr>
          <p:cNvPr id="7" name="Rectangle 6"/>
          <p:cNvSpPr/>
          <p:nvPr/>
        </p:nvSpPr>
        <p:spPr>
          <a:xfrm>
            <a:off x="2468879" y="5007428"/>
            <a:ext cx="8072847"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latin typeface="TH SarabunPSK" panose="020B0500040200020003" pitchFamily="34" charset="-34"/>
                <a:cs typeface="TH SarabunPSK" panose="020B0500040200020003" pitchFamily="34" charset="-34"/>
              </a:rPr>
              <a:t>3. </a:t>
            </a:r>
            <a:r>
              <a:rPr lang="en-US" sz="3200" b="1" dirty="0" smtClean="0">
                <a:latin typeface="TH SarabunPSK" panose="020B0500040200020003" pitchFamily="34" charset="-34"/>
                <a:cs typeface="TH SarabunPSK" panose="020B0500040200020003" pitchFamily="34" charset="-34"/>
              </a:rPr>
              <a:t>Broker and Dealer</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895662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459685"/>
            <a:ext cx="10275046" cy="5163184"/>
          </a:xfrm>
        </p:spPr>
        <p:txBody>
          <a:bodyPr>
            <a:noAutofit/>
          </a:bodyPr>
          <a:lstStyle/>
          <a:p>
            <a:pPr marL="0" indent="0">
              <a:buNone/>
            </a:pPr>
            <a:r>
              <a:rPr lang="en-US" sz="3200" b="1" dirty="0" smtClean="0">
                <a:latin typeface="TH SarabunPSK" panose="020B0500040200020003" pitchFamily="34" charset="-34"/>
                <a:cs typeface="TH SarabunPSK" panose="020B0500040200020003" pitchFamily="34" charset="-34"/>
              </a:rPr>
              <a:t>	 </a:t>
            </a:r>
            <a:r>
              <a:rPr lang="en-US" sz="3200" b="1" dirty="0">
                <a:latin typeface="TH SarabunPSK" panose="020B0500040200020003" pitchFamily="34" charset="-34"/>
                <a:cs typeface="TH SarabunPSK" panose="020B0500040200020003" pitchFamily="34" charset="-34"/>
              </a:rPr>
              <a:t>Investors in the capital market are both buyers and sellers of securities. In the first part of the market Most sellers of securities are Business units that need capital to establish or expand their business</a:t>
            </a:r>
          </a:p>
          <a:p>
            <a:pPr marL="0" indent="0">
              <a:buNone/>
            </a:pPr>
            <a:r>
              <a:rPr lang="en-US" sz="3200" b="1" dirty="0">
                <a:latin typeface="TH SarabunPSK" panose="020B0500040200020003" pitchFamily="34" charset="-34"/>
                <a:cs typeface="TH SarabunPSK" panose="020B0500040200020003" pitchFamily="34" charset="-34"/>
              </a:rPr>
              <a:t>by issuing new securities for sale to buyers of securities Is someone who has savings who are interested in investing in business with the hope of return in the form of dividends or profit from the price difference when sold in the secondary market</a:t>
            </a:r>
          </a:p>
          <a:p>
            <a:pPr marL="0" indent="0">
              <a:buNone/>
            </a:pPr>
            <a:r>
              <a:rPr lang="en-US" sz="3200" b="1" dirty="0">
                <a:latin typeface="TH SarabunPSK" panose="020B0500040200020003" pitchFamily="34" charset="-34"/>
                <a:cs typeface="TH SarabunPSK" panose="020B0500040200020003" pitchFamily="34" charset="-34"/>
              </a:rPr>
              <a:t>The buyer and seller of most secondary market securities may be the same person.</a:t>
            </a:r>
            <a:r>
              <a:rPr lang="th-TH" sz="3200" b="1" dirty="0">
                <a:latin typeface="TH SarabunPSK" panose="020B0500040200020003" pitchFamily="34" charset="-34"/>
                <a:cs typeface="TH SarabunPSK" panose="020B0500040200020003" pitchFamily="34" charset="-34"/>
              </a:rPr>
              <a:t>	</a:t>
            </a:r>
            <a:r>
              <a:rPr lang="th-TH" sz="3200" b="1" dirty="0" smtClean="0">
                <a:latin typeface="TH SarabunPSK" panose="020B0500040200020003" pitchFamily="34" charset="-34"/>
                <a:cs typeface="TH SarabunPSK" panose="020B0500040200020003" pitchFamily="34" charset="-34"/>
              </a:rPr>
              <a:t>	 </a:t>
            </a:r>
            <a:endParaRPr lang="th-TH" sz="3200" b="1" dirty="0">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p:txBody>
          <a:bodyPr/>
          <a:lstStyle/>
          <a:p>
            <a:pPr algn="ctr"/>
            <a:r>
              <a:rPr lang="en-US" sz="6000" b="1" dirty="0">
                <a:solidFill>
                  <a:srgbClr val="FFFF00"/>
                </a:solidFill>
                <a:latin typeface="IrisUPC" panose="020B0604020202020204" pitchFamily="34" charset="-34"/>
                <a:cs typeface="IrisUPC" panose="020B0604020202020204" pitchFamily="34" charset="-34"/>
              </a:rPr>
              <a:t>Investors (buyers or sellers of securities)</a:t>
            </a:r>
            <a:endParaRPr lang="en-US" sz="60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73424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459685"/>
            <a:ext cx="10275046" cy="5163184"/>
          </a:xfrm>
        </p:spPr>
        <p:txBody>
          <a:bodyPr>
            <a:noAutofit/>
          </a:bodyPr>
          <a:lstStyle/>
          <a:p>
            <a:pPr marL="0" indent="0">
              <a:buNone/>
            </a:pPr>
            <a:r>
              <a:rPr lang="en-US" sz="4000" b="1" dirty="0" smtClean="0">
                <a:latin typeface="TH SarabunPSK" panose="020B0500040200020003" pitchFamily="34" charset="-34"/>
                <a:cs typeface="TH SarabunPSK" panose="020B0500040200020003" pitchFamily="34" charset="-34"/>
              </a:rPr>
              <a:t>	 </a:t>
            </a:r>
            <a:r>
              <a:rPr lang="th-TH" sz="4000" b="1" dirty="0" smtClean="0">
                <a:latin typeface="TH SarabunPSK" panose="020B0500040200020003" pitchFamily="34" charset="-34"/>
                <a:cs typeface="TH SarabunPSK" panose="020B0500040200020003" pitchFamily="34" charset="-34"/>
              </a:rPr>
              <a:t>	</a:t>
            </a:r>
            <a:r>
              <a:rPr lang="en-US" sz="4000" b="1" dirty="0">
                <a:latin typeface="TH SarabunPSK" panose="020B0500040200020003" pitchFamily="34" charset="-34"/>
                <a:cs typeface="TH SarabunPSK" panose="020B0500040200020003" pitchFamily="34" charset="-34"/>
              </a:rPr>
              <a:t>Securities trading can be done in 2 places: trading outside the stock exchange. Or popularly known as “OTC (Over the Counter Market) is a friendly trading with no regulations and a fixed place like trading in the stock market. which has a place for trading that is established by law and has clear rules for trading securities The trading of securities will be done through a broker (Broker) who is a member of the Stock Exchange.</a:t>
            </a:r>
            <a:r>
              <a:rPr lang="th-TH" sz="4000" b="1" dirty="0">
                <a:latin typeface="TH SarabunPSK" panose="020B0500040200020003" pitchFamily="34" charset="-34"/>
                <a:cs typeface="TH SarabunPSK" panose="020B0500040200020003" pitchFamily="34" charset="-34"/>
              </a:rPr>
              <a:t>	</a:t>
            </a:r>
            <a:r>
              <a:rPr lang="th-TH" sz="4000" b="1" dirty="0" smtClean="0">
                <a:latin typeface="TH SarabunPSK" panose="020B0500040200020003" pitchFamily="34" charset="-34"/>
                <a:cs typeface="TH SarabunPSK" panose="020B0500040200020003" pitchFamily="34" charset="-34"/>
              </a:rPr>
              <a:t>	 </a:t>
            </a:r>
            <a:endParaRPr lang="th-TH" sz="4000" b="1" dirty="0">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p:txBody>
          <a:bodyPr/>
          <a:lstStyle/>
          <a:p>
            <a:pPr algn="ctr"/>
            <a:r>
              <a:rPr lang="en-US" sz="6000" b="1" dirty="0">
                <a:solidFill>
                  <a:srgbClr val="FFFF00"/>
                </a:solidFill>
                <a:latin typeface="IrisUPC" panose="020B0604020202020204" pitchFamily="34" charset="-34"/>
                <a:cs typeface="IrisUPC" panose="020B0604020202020204" pitchFamily="34" charset="-34"/>
              </a:rPr>
              <a:t>trading place</a:t>
            </a:r>
            <a:endParaRPr lang="en-US" sz="60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951157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459685"/>
            <a:ext cx="10275046" cy="5163184"/>
          </a:xfrm>
        </p:spPr>
        <p:txBody>
          <a:bodyPr>
            <a:noAutofit/>
          </a:bodyPr>
          <a:lstStyle/>
          <a:p>
            <a:pPr marL="0" indent="0">
              <a:buNone/>
            </a:pPr>
            <a:r>
              <a:rPr lang="en-US" sz="3600" b="1" dirty="0" smtClean="0">
                <a:latin typeface="TH SarabunPSK" panose="020B0500040200020003" pitchFamily="34" charset="-34"/>
                <a:cs typeface="TH SarabunPSK" panose="020B0500040200020003" pitchFamily="34" charset="-34"/>
              </a:rPr>
              <a:t>	 </a:t>
            </a:r>
            <a:r>
              <a:rPr lang="th-TH" sz="3600" b="1" dirty="0" smtClean="0">
                <a:latin typeface="TH SarabunPSK" panose="020B0500040200020003" pitchFamily="34" charset="-34"/>
                <a:cs typeface="TH SarabunPSK" panose="020B0500040200020003" pitchFamily="34" charset="-34"/>
              </a:rPr>
              <a:t>	</a:t>
            </a:r>
            <a:r>
              <a:rPr lang="en-US" sz="3600" b="1" dirty="0">
                <a:latin typeface="TH SarabunPSK" panose="020B0500040200020003" pitchFamily="34" charset="-34"/>
                <a:cs typeface="TH SarabunPSK" panose="020B0500040200020003" pitchFamily="34" charset="-34"/>
              </a:rPr>
              <a:t>Securities trading on the stock exchange established under that law can't be done directly But must go through an intermediary who has a role in trading securities in 2 ways:</a:t>
            </a:r>
          </a:p>
          <a:p>
            <a:pPr marL="0" indent="0">
              <a:buNone/>
            </a:pPr>
            <a:r>
              <a:rPr lang="en-US" sz="3600" b="1" dirty="0">
                <a:latin typeface="TH SarabunPSK" panose="020B0500040200020003" pitchFamily="34" charset="-34"/>
                <a:cs typeface="TH SarabunPSK" panose="020B0500040200020003" pitchFamily="34" charset="-34"/>
              </a:rPr>
              <a:t>brokerage and securities traders</a:t>
            </a:r>
          </a:p>
          <a:p>
            <a:pPr marL="0" indent="0">
              <a:buNone/>
            </a:pPr>
            <a:r>
              <a:rPr lang="en-US" sz="3600" b="1" dirty="0">
                <a:latin typeface="TH SarabunPSK" panose="020B0500040200020003" pitchFamily="34" charset="-34"/>
                <a:cs typeface="TH SarabunPSK" panose="020B0500040200020003" pitchFamily="34" charset="-34"/>
              </a:rPr>
              <a:t>brokerage Become an investor's securities trading agent It is responsible for managing the purchase or sale of securities, earning a commission as a return both at the time of purchase and at the time of sale.</a:t>
            </a:r>
          </a:p>
          <a:p>
            <a:pPr marL="0" indent="0">
              <a:buNone/>
            </a:pPr>
            <a:r>
              <a:rPr lang="en-US" sz="3600" b="1" dirty="0">
                <a:latin typeface="TH SarabunPSK" panose="020B0500040200020003" pitchFamily="34" charset="-34"/>
                <a:cs typeface="TH SarabunPSK" panose="020B0500040200020003" pitchFamily="34" charset="-34"/>
              </a:rPr>
              <a:t>securities dealer Is a person who trades securities on their own behalf</a:t>
            </a:r>
            <a:endParaRPr lang="th-TH" sz="3600" b="1" dirty="0">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p:txBody>
          <a:bodyPr/>
          <a:lstStyle/>
          <a:p>
            <a:pPr algn="ctr"/>
            <a:r>
              <a:rPr lang="en-US" sz="6000" b="1" dirty="0">
                <a:solidFill>
                  <a:srgbClr val="FFFF00"/>
                </a:solidFill>
                <a:latin typeface="IrisUPC" panose="020B0604020202020204" pitchFamily="34" charset="-34"/>
                <a:cs typeface="IrisUPC" panose="020B0604020202020204" pitchFamily="34" charset="-34"/>
              </a:rPr>
              <a:t>brokerage and securities traders</a:t>
            </a:r>
            <a:endParaRPr lang="en-US" sz="60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698047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1342</TotalTime>
  <Words>168</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IrisUPC</vt:lpstr>
      <vt:lpstr>TH SarabunPSK</vt:lpstr>
      <vt:lpstr>Wingdings 3</vt:lpstr>
      <vt:lpstr>Ion</vt:lpstr>
      <vt:lpstr>1. The first market</vt:lpstr>
      <vt:lpstr>2. Secondary market</vt:lpstr>
      <vt:lpstr>PowerPoint Presentation</vt:lpstr>
      <vt:lpstr>The capital market is classified into 3 types.</vt:lpstr>
      <vt:lpstr>Components of the capital market in general include:</vt:lpstr>
      <vt:lpstr>Investors (buyers or sellers of securities)</vt:lpstr>
      <vt:lpstr>trading place</vt:lpstr>
      <vt:lpstr>brokerage and securities traders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108</cp:revision>
  <dcterms:created xsi:type="dcterms:W3CDTF">2023-01-04T01:11:35Z</dcterms:created>
  <dcterms:modified xsi:type="dcterms:W3CDTF">2023-04-12T09:11:10Z</dcterms:modified>
</cp:coreProperties>
</file>