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87" r:id="rId2"/>
    <p:sldId id="288" r:id="rId3"/>
    <p:sldId id="289" r:id="rId4"/>
    <p:sldId id="290" r:id="rId5"/>
    <p:sldId id="291" r:id="rId6"/>
    <p:sldId id="292" r:id="rId7"/>
    <p:sldId id="293" r:id="rId8"/>
    <p:sldId id="294" r:id="rId9"/>
    <p:sldId id="29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87A923-6556-4DC7-89FF-CD04EE5CC1EA}"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DEAC82-5CB6-4504-9D18-7AB166AA4FD0}" type="slidenum">
              <a:rPr lang="en-US" smtClean="0"/>
              <a:t>‹#›</a:t>
            </a:fld>
            <a:endParaRPr lang="en-US"/>
          </a:p>
        </p:txBody>
      </p:sp>
    </p:spTree>
    <p:extLst>
      <p:ext uri="{BB962C8B-B14F-4D97-AF65-F5344CB8AC3E}">
        <p14:creationId xmlns:p14="http://schemas.microsoft.com/office/powerpoint/2010/main" val="1819458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9A1732-C9F5-4CF8-BF4F-D8F275F74EB8}" type="slidenum">
              <a:rPr lang="en-US" smtClean="0"/>
              <a:t>8</a:t>
            </a:fld>
            <a:endParaRPr lang="en-US"/>
          </a:p>
        </p:txBody>
      </p:sp>
    </p:spTree>
    <p:extLst>
      <p:ext uri="{BB962C8B-B14F-4D97-AF65-F5344CB8AC3E}">
        <p14:creationId xmlns:p14="http://schemas.microsoft.com/office/powerpoint/2010/main" val="1788435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4/12/2023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th-TH" sz="4800" dirty="0" smtClean="0">
                <a:latin typeface="IrisUPC" panose="020B0604020202020204" pitchFamily="34" charset="-34"/>
                <a:cs typeface="IrisUPC" panose="020B0604020202020204" pitchFamily="34" charset="-34"/>
              </a:rPr>
              <a:t> 	</a:t>
            </a:r>
            <a:r>
              <a:rPr lang="en-US" sz="4800" dirty="0">
                <a:latin typeface="IrisUPC" panose="020B0604020202020204" pitchFamily="34" charset="-34"/>
                <a:cs typeface="IrisUPC" panose="020B0604020202020204" pitchFamily="34" charset="-34"/>
              </a:rPr>
              <a:t>Categorized into 3 types:</a:t>
            </a:r>
          </a:p>
          <a:p>
            <a:pPr marL="0" indent="0">
              <a:buNone/>
            </a:pPr>
            <a:r>
              <a:rPr lang="en-US" sz="4800" dirty="0">
                <a:latin typeface="IrisUPC" panose="020B0604020202020204" pitchFamily="34" charset="-34"/>
                <a:cs typeface="IrisUPC" panose="020B0604020202020204" pitchFamily="34" charset="-34"/>
              </a:rPr>
              <a:t>1. Types of credit classified according to the purpose of use (As To Use), which we can classify the purpose of using credit into 3 types:</a:t>
            </a:r>
            <a:endParaRPr lang="en-US" sz="4400" dirty="0">
              <a:latin typeface="IrisUPC" panose="020B0604020202020204" pitchFamily="34" charset="-34"/>
              <a:cs typeface="IrisUPC" panose="020B0604020202020204" pitchFamily="34" charset="-34"/>
            </a:endParaRPr>
          </a:p>
          <a:p>
            <a:pPr marL="0" indent="0">
              <a:buNone/>
            </a:pPr>
            <a:endParaRPr lang="en-US" sz="4800" dirty="0">
              <a:latin typeface="IrisUPC" panose="020B0604020202020204" pitchFamily="34" charset="-34"/>
              <a:cs typeface="IrisUPC" panose="020B0604020202020204" pitchFamily="34" charset="-34"/>
            </a:endParaRPr>
          </a:p>
        </p:txBody>
      </p:sp>
      <p:sp>
        <p:nvSpPr>
          <p:cNvPr id="4" name="Title 1"/>
          <p:cNvSpPr>
            <a:spLocks noGrp="1"/>
          </p:cNvSpPr>
          <p:nvPr>
            <p:ph type="title"/>
          </p:nvPr>
        </p:nvSpPr>
        <p:spPr/>
        <p:txBody>
          <a:bodyPr/>
          <a:lstStyle/>
          <a:p>
            <a:pPr algn="ctr"/>
            <a:r>
              <a:rPr lang="en-US" sz="6000" b="1" dirty="0">
                <a:solidFill>
                  <a:srgbClr val="FFFF00"/>
                </a:solidFill>
                <a:latin typeface="IrisUPC" panose="020B0604020202020204" pitchFamily="34" charset="-34"/>
                <a:cs typeface="IrisUPC" panose="020B0604020202020204" pitchFamily="34" charset="-34"/>
              </a:rPr>
              <a:t>type of credit</a:t>
            </a:r>
            <a:endParaRPr lang="en-US" sz="6000" b="1" dirty="0">
              <a:solidFill>
                <a:srgbClr val="FFFF00"/>
              </a:solidFill>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200223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0080" y="1385137"/>
            <a:ext cx="10534126" cy="4532337"/>
          </a:xfrm>
        </p:spPr>
        <p:txBody>
          <a:bodyPr>
            <a:noAutofit/>
          </a:bodyPr>
          <a:lstStyle/>
          <a:p>
            <a:pPr marL="0" indent="0">
              <a:buNone/>
            </a:pPr>
            <a:r>
              <a:rPr lang="th-TH" sz="3600" dirty="0" smtClean="0">
                <a:latin typeface="IrisUPC" panose="020B0604020202020204" pitchFamily="34" charset="-34"/>
                <a:cs typeface="IrisUPC" panose="020B0604020202020204" pitchFamily="34" charset="-34"/>
              </a:rPr>
              <a:t>		</a:t>
            </a:r>
            <a:r>
              <a:rPr lang="en-US" sz="3600" dirty="0">
                <a:latin typeface="IrisUPC" panose="020B0604020202020204" pitchFamily="34" charset="-34"/>
                <a:cs typeface="IrisUPC" panose="020B0604020202020204" pitchFamily="34" charset="-34"/>
              </a:rPr>
              <a:t>1.1 Investment Credit</a:t>
            </a:r>
          </a:p>
          <a:p>
            <a:pPr marL="0" indent="0">
              <a:buNone/>
            </a:pPr>
            <a:r>
              <a:rPr lang="en-US" sz="3600" dirty="0">
                <a:latin typeface="IrisUPC" panose="020B0604020202020204" pitchFamily="34" charset="-34"/>
                <a:cs typeface="IrisUPC" panose="020B0604020202020204" pitchFamily="34" charset="-34"/>
              </a:rPr>
              <a:t>This type of credit is mainly a long-term credit with a repayment period of 5 years or more because it is an investment in the purchase of fixed assets or economic assets such as factories, machinery and equipment. In which the borrower will receive a return or income, it takes many years.</a:t>
            </a:r>
          </a:p>
          <a:p>
            <a:pPr marL="0" indent="0">
              <a:buNone/>
            </a:pPr>
            <a:r>
              <a:rPr lang="en-US" sz="3600" dirty="0">
                <a:latin typeface="IrisUPC" panose="020B0604020202020204" pitchFamily="34" charset="-34"/>
                <a:cs typeface="IrisUPC" panose="020B0604020202020204" pitchFamily="34" charset="-34"/>
              </a:rPr>
              <a:t>In addition, the borrower is often a business entity in the form of a juristic person, abandoned company or government agency. Credit instruments such as debentures, bonds, or loan agreements with a maturity of 5 years or more.</a:t>
            </a:r>
            <a:endParaRPr lang="en-US" sz="3600" dirty="0">
              <a:latin typeface="IrisUPC" panose="020B0604020202020204" pitchFamily="34" charset="-34"/>
              <a:cs typeface="IrisUPC" panose="020B0604020202020204" pitchFamily="34" charset="-34"/>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19594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02014"/>
            <a:ext cx="11155680" cy="4239260"/>
          </a:xfrm>
        </p:spPr>
        <p:txBody>
          <a:bodyPr>
            <a:noAutofit/>
          </a:bodyPr>
          <a:lstStyle/>
          <a:p>
            <a:pPr marL="0" indent="0">
              <a:buNone/>
            </a:pPr>
            <a:r>
              <a:rPr lang="th-TH" sz="4000" dirty="0" smtClean="0">
                <a:latin typeface="IrisUPC" panose="020B0604020202020204" pitchFamily="34" charset="-34"/>
                <a:cs typeface="IrisUPC" panose="020B0604020202020204" pitchFamily="34" charset="-34"/>
              </a:rPr>
              <a:t>		</a:t>
            </a:r>
            <a:r>
              <a:rPr lang="en-US" sz="4000" dirty="0">
                <a:latin typeface="IrisUPC" panose="020B0604020202020204" pitchFamily="34" charset="-34"/>
                <a:cs typeface="IrisUPC" panose="020B0604020202020204" pitchFamily="34" charset="-34"/>
              </a:rPr>
              <a:t>1.2 Commercial </a:t>
            </a:r>
            <a:r>
              <a:rPr lang="en-US" sz="4000" dirty="0" err="1">
                <a:latin typeface="IrisUPC" panose="020B0604020202020204" pitchFamily="34" charset="-34"/>
                <a:cs typeface="IrisUPC" panose="020B0604020202020204" pitchFamily="34" charset="-34"/>
              </a:rPr>
              <a:t>Cradit</a:t>
            </a:r>
            <a:r>
              <a:rPr lang="en-US" sz="4000" dirty="0">
                <a:latin typeface="IrisUPC" panose="020B0604020202020204" pitchFamily="34" charset="-34"/>
                <a:cs typeface="IrisUPC" panose="020B0604020202020204" pitchFamily="34" charset="-34"/>
              </a:rPr>
              <a:t> This type of credit is most often given to business units in the form of use for the production of goods and services. such as raw materials marketing expenses</a:t>
            </a:r>
          </a:p>
          <a:p>
            <a:pPr marL="0" indent="0">
              <a:buNone/>
            </a:pPr>
            <a:r>
              <a:rPr lang="en-US" sz="4000" dirty="0">
                <a:latin typeface="IrisUPC" panose="020B0604020202020204" pitchFamily="34" charset="-34"/>
                <a:cs typeface="IrisUPC" panose="020B0604020202020204" pitchFamily="34" charset="-34"/>
              </a:rPr>
              <a:t>The maturity of this type of credit is usually short-term. because the borrower can have income back quickly In most cases, this type of credit tool is Bills of money, which include bills of exchange, promissory notes, and </a:t>
            </a:r>
            <a:r>
              <a:rPr lang="en-US" sz="4000" dirty="0" err="1">
                <a:latin typeface="IrisUPC" panose="020B0604020202020204" pitchFamily="34" charset="-34"/>
                <a:cs typeface="IrisUPC" panose="020B0604020202020204" pitchFamily="34" charset="-34"/>
              </a:rPr>
              <a:t>cheques</a:t>
            </a:r>
            <a:r>
              <a:rPr lang="en-US" sz="4000" dirty="0">
                <a:latin typeface="IrisUPC" panose="020B0604020202020204" pitchFamily="34" charset="-34"/>
                <a:cs typeface="IrisUPC" panose="020B0604020202020204" pitchFamily="34" charset="-34"/>
              </a:rPr>
              <a:t>.</a:t>
            </a:r>
            <a:endParaRPr lang="en-US" sz="4000" dirty="0">
              <a:latin typeface="IrisUPC" panose="020B0604020202020204" pitchFamily="34" charset="-34"/>
              <a:cs typeface="IrisUPC" panose="020B0604020202020204" pitchFamily="34" charset="-34"/>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272067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5175" y="1978493"/>
            <a:ext cx="8825659" cy="4275601"/>
          </a:xfrm>
        </p:spPr>
        <p:txBody>
          <a:bodyPr>
            <a:noAutofit/>
          </a:bodyPr>
          <a:lstStyle/>
          <a:p>
            <a:pPr marL="0" indent="0" algn="thaiDist">
              <a:buNone/>
            </a:pPr>
            <a:r>
              <a:rPr lang="th-TH" sz="3200" dirty="0" smtClean="0">
                <a:latin typeface="IrisUPC" panose="020B0604020202020204" pitchFamily="34" charset="-34"/>
                <a:cs typeface="IrisUPC" panose="020B0604020202020204" pitchFamily="34" charset="-34"/>
              </a:rPr>
              <a:t>		</a:t>
            </a:r>
            <a:r>
              <a:rPr lang="en-US" sz="3200" dirty="0">
                <a:latin typeface="IrisUPC" panose="020B0604020202020204" pitchFamily="34" charset="-34"/>
                <a:cs typeface="IrisUPC" panose="020B0604020202020204" pitchFamily="34" charset="-34"/>
              </a:rPr>
              <a:t>1.3 Consumption Credit</a:t>
            </a:r>
          </a:p>
          <a:p>
            <a:pPr marL="0" indent="0" algn="thaiDist">
              <a:buNone/>
            </a:pPr>
            <a:r>
              <a:rPr lang="en-US" sz="3200" dirty="0">
                <a:latin typeface="IrisUPC" panose="020B0604020202020204" pitchFamily="34" charset="-34"/>
                <a:cs typeface="IrisUPC" panose="020B0604020202020204" pitchFamily="34" charset="-34"/>
              </a:rPr>
              <a:t>This type of credit is given to the general public for use in the purchase of goods and services for consumption. The credit term may be short-term. or medium term which is now more popular with people and is an important driver of economic growth.</a:t>
            </a:r>
          </a:p>
          <a:p>
            <a:pPr marL="0" indent="0" algn="thaiDist">
              <a:buNone/>
            </a:pPr>
            <a:r>
              <a:rPr lang="en-US" sz="3200" dirty="0">
                <a:latin typeface="IrisUPC" panose="020B0604020202020204" pitchFamily="34" charset="-34"/>
                <a:cs typeface="IrisUPC" panose="020B0604020202020204" pitchFamily="34" charset="-34"/>
              </a:rPr>
              <a:t>But it may affect the country's future economic stability. Because it stimulates people's spending to get goods and services ahead of time.</a:t>
            </a:r>
            <a:endParaRPr lang="en-US" sz="3200" dirty="0">
              <a:latin typeface="IrisUPC" panose="020B0604020202020204" pitchFamily="34" charset="-34"/>
              <a:cs typeface="IrisUPC" panose="020B0604020202020204" pitchFamily="34" charset="-34"/>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786332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9231" y="1457483"/>
            <a:ext cx="8673295" cy="4437382"/>
          </a:xfrm>
        </p:spPr>
        <p:txBody>
          <a:bodyPr>
            <a:noAutofit/>
          </a:bodyPr>
          <a:lstStyle/>
          <a:p>
            <a:pPr marL="0" indent="0" algn="thaiDist">
              <a:buNone/>
            </a:pPr>
            <a:r>
              <a:rPr lang="th-TH" sz="4000" dirty="0" smtClean="0">
                <a:latin typeface="IrisUPC" panose="020B0604020202020204" pitchFamily="34" charset="-34"/>
                <a:cs typeface="IrisUPC" panose="020B0604020202020204" pitchFamily="34" charset="-34"/>
              </a:rPr>
              <a:t>	</a:t>
            </a:r>
            <a:r>
              <a:rPr lang="en-US" sz="4000" dirty="0">
                <a:latin typeface="IrisUPC" panose="020B0604020202020204" pitchFamily="34" charset="-34"/>
                <a:cs typeface="IrisUPC" panose="020B0604020202020204" pitchFamily="34" charset="-34"/>
              </a:rPr>
              <a:t>2. Types of credit classified by age or repayment period (As To Maturity) Classify credit according to repayment period into 4 types.</a:t>
            </a:r>
          </a:p>
          <a:p>
            <a:pPr marL="0" indent="0" algn="thaiDist">
              <a:buNone/>
            </a:pPr>
            <a:r>
              <a:rPr lang="en-US" sz="4000" dirty="0">
                <a:latin typeface="IrisUPC" panose="020B0604020202020204" pitchFamily="34" charset="-34"/>
                <a:cs typeface="IrisUPC" panose="020B0604020202020204" pitchFamily="34" charset="-34"/>
              </a:rPr>
              <a:t>2.1 Long-term credit This type of credit has a redemption period of 5 years or more and is often used for capital assets such as building factories or purchasing large machinery. causing the borrower to be unable to repay the debt in a short period of time</a:t>
            </a:r>
            <a:endParaRPr lang="en-US" sz="4000" dirty="0">
              <a:latin typeface="IrisUPC" panose="020B0604020202020204" pitchFamily="34" charset="-34"/>
              <a:cs typeface="IrisUPC" panose="020B0604020202020204" pitchFamily="34" charset="-34"/>
            </a:endParaRPr>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3529393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4863" y="1662807"/>
            <a:ext cx="8825659" cy="3416300"/>
          </a:xfrm>
        </p:spPr>
        <p:txBody>
          <a:bodyPr>
            <a:noAutofit/>
          </a:bodyPr>
          <a:lstStyle/>
          <a:p>
            <a:pPr marL="57150" indent="0" algn="thaiDist">
              <a:buNone/>
            </a:pPr>
            <a:r>
              <a:rPr lang="th-TH" sz="4400" dirty="0" smtClean="0">
                <a:latin typeface="IrisUPC" panose="020B0604020202020204" pitchFamily="34" charset="-34"/>
                <a:cs typeface="IrisUPC" panose="020B0604020202020204" pitchFamily="34" charset="-34"/>
              </a:rPr>
              <a:t> 	</a:t>
            </a:r>
            <a:r>
              <a:rPr lang="en-US" sz="4400" dirty="0">
                <a:latin typeface="IrisUPC" panose="020B0604020202020204" pitchFamily="34" charset="-34"/>
                <a:cs typeface="IrisUPC" panose="020B0604020202020204" pitchFamily="34" charset="-34"/>
              </a:rPr>
              <a:t>2.2 Medium-term credit This type of credit has a maturity of 1-5 years and is most often used in the production of goods and services that return no less than the borrowed amount within the borrowing period. such as buying office equipment or small production machines</a:t>
            </a:r>
            <a:endParaRPr lang="en-US" sz="4400" dirty="0">
              <a:latin typeface="IrisUPC" panose="020B0604020202020204" pitchFamily="34" charset="-34"/>
              <a:cs typeface="IrisUPC" panose="020B0604020202020204" pitchFamily="34" charset="-34"/>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55193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1373051"/>
            <a:ext cx="9772126" cy="4622800"/>
          </a:xfrm>
        </p:spPr>
        <p:txBody>
          <a:bodyPr>
            <a:noAutofit/>
          </a:bodyPr>
          <a:lstStyle/>
          <a:p>
            <a:pPr marL="0" indent="0" algn="thaiDist">
              <a:buNone/>
            </a:pPr>
            <a:r>
              <a:rPr lang="th-TH" sz="3600" dirty="0" smtClean="0">
                <a:latin typeface="IrisUPC" panose="020B0604020202020204" pitchFamily="34" charset="-34"/>
                <a:cs typeface="IrisUPC" panose="020B0604020202020204" pitchFamily="34" charset="-34"/>
              </a:rPr>
              <a:t>	</a:t>
            </a:r>
            <a:r>
              <a:rPr lang="en-US" sz="3600" dirty="0">
                <a:latin typeface="IrisUPC" panose="020B0604020202020204" pitchFamily="34" charset="-34"/>
                <a:cs typeface="IrisUPC" panose="020B0604020202020204" pitchFamily="34" charset="-34"/>
              </a:rPr>
              <a:t>2.3 Short term credit Short-term credit with a maturity period of less than 1 year. This type of credit is usually in the form of spending on raw materials and labor, which the borrower receives returns shortly after the sale. products and services therefore being able to repay the debt quickly</a:t>
            </a:r>
          </a:p>
          <a:p>
            <a:pPr marL="0" indent="0" algn="thaiDist">
              <a:buNone/>
            </a:pPr>
            <a:r>
              <a:rPr lang="en-US" sz="3600" dirty="0">
                <a:latin typeface="IrisUPC" panose="020B0604020202020204" pitchFamily="34" charset="-34"/>
                <a:cs typeface="IrisUPC" panose="020B0604020202020204" pitchFamily="34" charset="-34"/>
              </a:rPr>
              <a:t>2.4 Instantly Refundable Credits This form of credit is credit that has no fixed duration. which the creditor can immediately recover the debt When notifying the debtor when to recall such as interbank loans Current deposits of commercial banks</a:t>
            </a:r>
            <a:endParaRPr lang="en-US" sz="3600" dirty="0">
              <a:latin typeface="IrisUPC" panose="020B0604020202020204" pitchFamily="34" charset="-34"/>
              <a:cs typeface="IrisUPC" panose="020B0604020202020204" pitchFamily="34" charset="-34"/>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183790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0811" y="1795780"/>
            <a:ext cx="9454626" cy="4422140"/>
          </a:xfrm>
        </p:spPr>
        <p:txBody>
          <a:bodyPr>
            <a:noAutofit/>
          </a:bodyPr>
          <a:lstStyle/>
          <a:p>
            <a:pPr marL="0" indent="0" algn="thaiDist">
              <a:buNone/>
            </a:pPr>
            <a:r>
              <a:rPr lang="th-TH" sz="3200" dirty="0" smtClean="0">
                <a:latin typeface="IrisUPC" panose="020B0604020202020204" pitchFamily="34" charset="-34"/>
                <a:cs typeface="IrisUPC" panose="020B0604020202020204" pitchFamily="34" charset="-34"/>
              </a:rPr>
              <a:t>	</a:t>
            </a:r>
            <a:r>
              <a:rPr lang="en-US" sz="3200" dirty="0">
                <a:latin typeface="IrisUPC" panose="020B0604020202020204" pitchFamily="34" charset="-34"/>
                <a:cs typeface="IrisUPC" panose="020B0604020202020204" pitchFamily="34" charset="-34"/>
              </a:rPr>
              <a:t>3. Type of credit classified according to the type of debtor (As To Type of Debtor) can be classified into 2 types of debtors: government and private sector</a:t>
            </a:r>
          </a:p>
          <a:p>
            <a:pPr marL="0" indent="0" algn="thaiDist">
              <a:buNone/>
            </a:pPr>
            <a:r>
              <a:rPr lang="en-US" sz="3200" dirty="0">
                <a:latin typeface="IrisUPC" panose="020B0604020202020204" pitchFamily="34" charset="-34"/>
                <a:cs typeface="IrisUPC" panose="020B0604020202020204" pitchFamily="34" charset="-34"/>
              </a:rPr>
              <a:t>3.1 Public Credit This type of credit is created by the government or various government agencies as borrowers. or the government is the guarantor of debt repayment The duration of the credit can be short-term, such as borrowing to cover the annual budget deficit. Or it is a long-term loan for investment in large projects such as road construction. and infrastructure As for short-term credit instruments, they are in the form of treasury bills. The long term will be in the form of bonds.</a:t>
            </a:r>
            <a:endParaRPr lang="en-US" sz="3200" dirty="0">
              <a:solidFill>
                <a:srgbClr val="00B050"/>
              </a:solidFill>
              <a:latin typeface="IrisUPC" panose="020B0604020202020204" pitchFamily="34" charset="-34"/>
              <a:cs typeface="IrisUPC" panose="020B0604020202020204" pitchFamily="34" charset="-34"/>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147433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9754" y="2590800"/>
            <a:ext cx="8825659" cy="3712894"/>
          </a:xfrm>
        </p:spPr>
        <p:txBody>
          <a:bodyPr>
            <a:noAutofit/>
          </a:bodyPr>
          <a:lstStyle/>
          <a:p>
            <a:pPr marL="0" indent="0" algn="thaiDist">
              <a:buNone/>
            </a:pPr>
            <a:r>
              <a:rPr lang="th-TH" sz="4400" dirty="0" smtClean="0">
                <a:latin typeface="IrisUPC" panose="020B0604020202020204" pitchFamily="34" charset="-34"/>
                <a:cs typeface="IrisUPC" panose="020B0604020202020204" pitchFamily="34" charset="-34"/>
              </a:rPr>
              <a:t>		</a:t>
            </a:r>
            <a:r>
              <a:rPr lang="en-US" sz="4400" dirty="0">
                <a:latin typeface="IrisUPC" panose="020B0604020202020204" pitchFamily="34" charset="-34"/>
                <a:cs typeface="IrisUPC" panose="020B0604020202020204" pitchFamily="34" charset="-34"/>
              </a:rPr>
              <a:t>3.2 Private Credit This type of credit can be used by both business and individual borrowers. There may be a purpose of using credit in the form of credit for consumption. Investment or commercial credit as mentioned above.</a:t>
            </a:r>
            <a:endParaRPr lang="en-US" sz="4400" dirty="0">
              <a:latin typeface="IrisUPC" panose="020B0604020202020204" pitchFamily="34" charset="-34"/>
              <a:cs typeface="IrisUPC" panose="020B0604020202020204" pitchFamily="34" charset="-34"/>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7818247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817</TotalTime>
  <Words>6</Words>
  <Application>Microsoft Office PowerPoint</Application>
  <PresentationFormat>Widescreen</PresentationFormat>
  <Paragraphs>20</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IrisUPC</vt:lpstr>
      <vt:lpstr>Wingdings 3</vt:lpstr>
      <vt:lpstr>Ion</vt:lpstr>
      <vt:lpstr>type of credit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PPM2215 การบริหารตลาดการเงิน  Financial Market Management</dc:title>
  <dc:creator>Lenovo</dc:creator>
  <cp:lastModifiedBy>Lenovo</cp:lastModifiedBy>
  <cp:revision>72</cp:revision>
  <dcterms:created xsi:type="dcterms:W3CDTF">2023-01-04T01:11:35Z</dcterms:created>
  <dcterms:modified xsi:type="dcterms:W3CDTF">2023-04-12T08:37:33Z</dcterms:modified>
</cp:coreProperties>
</file>