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78" r:id="rId2"/>
    <p:sldId id="279" r:id="rId3"/>
    <p:sldId id="309" r:id="rId4"/>
    <p:sldId id="284" r:id="rId5"/>
    <p:sldId id="310" r:id="rId6"/>
    <p:sldId id="285" r:id="rId7"/>
    <p:sldId id="287" r:id="rId8"/>
    <p:sldId id="311" r:id="rId9"/>
    <p:sldId id="288" r:id="rId10"/>
    <p:sldId id="313" r:id="rId11"/>
    <p:sldId id="2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290" autoAdjust="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24D6-7183-4D2C-A6D5-BAB3E381775C}"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A1732-C9F5-4CF8-BF4F-D8F275F74EB8}" type="slidenum">
              <a:rPr lang="en-US" smtClean="0"/>
              <a:t>‹#›</a:t>
            </a:fld>
            <a:endParaRPr lang="en-US"/>
          </a:p>
        </p:txBody>
      </p:sp>
    </p:spTree>
    <p:extLst>
      <p:ext uri="{BB962C8B-B14F-4D97-AF65-F5344CB8AC3E}">
        <p14:creationId xmlns:p14="http://schemas.microsoft.com/office/powerpoint/2010/main" val="115650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A1732-C9F5-4CF8-BF4F-D8F275F74EB8}" type="slidenum">
              <a:rPr lang="en-US" smtClean="0"/>
              <a:t>9</a:t>
            </a:fld>
            <a:endParaRPr lang="en-US"/>
          </a:p>
        </p:txBody>
      </p:sp>
    </p:spTree>
    <p:extLst>
      <p:ext uri="{BB962C8B-B14F-4D97-AF65-F5344CB8AC3E}">
        <p14:creationId xmlns:p14="http://schemas.microsoft.com/office/powerpoint/2010/main" val="195247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519094"/>
            <a:ext cx="10225809" cy="4148992"/>
          </a:xfrm>
        </p:spPr>
        <p:txBody>
          <a:bodyPr>
            <a:noAutofit/>
          </a:bodyPr>
          <a:lstStyle/>
          <a:p>
            <a:pPr marL="0" indent="0" algn="thaiDist">
              <a:buNone/>
            </a:pPr>
            <a:r>
              <a:rPr lang="en-US" sz="3200" dirty="0" smtClean="0">
                <a:solidFill>
                  <a:schemeClr val="tx1"/>
                </a:solidFill>
                <a:latin typeface="AngsanaUPC" panose="02020603050405020304" pitchFamily="18" charset="-34"/>
                <a:cs typeface="AngsanaUPC" panose="02020603050405020304" pitchFamily="18" charset="-34"/>
              </a:rPr>
              <a:t> 	</a:t>
            </a:r>
            <a:r>
              <a:rPr lang="en-US" sz="3200" dirty="0">
                <a:solidFill>
                  <a:schemeClr val="tx1"/>
                </a:solidFill>
                <a:latin typeface="AngsanaUPC" panose="02020603050405020304" pitchFamily="18" charset="-34"/>
                <a:cs typeface="AngsanaUPC" panose="02020603050405020304" pitchFamily="18" charset="-34"/>
              </a:rPr>
              <a:t>It is a digital currency created by the internet system. To be used as money in the information technology world (cyberspace), this currency is called bitcoin or has other names such as virtual money or cryptocurrency.</a:t>
            </a:r>
          </a:p>
          <a:p>
            <a:pPr marL="0" indent="0" algn="thaiDist">
              <a:buNone/>
            </a:pPr>
            <a:r>
              <a:rPr lang="en-US" sz="3200" dirty="0">
                <a:solidFill>
                  <a:schemeClr val="tx1"/>
                </a:solidFill>
                <a:latin typeface="AngsanaUPC" panose="02020603050405020304" pitchFamily="18" charset="-34"/>
                <a:cs typeface="AngsanaUPC" panose="02020603050405020304" pitchFamily="18" charset="-34"/>
              </a:rPr>
              <a:t>  Bitcoin is a currency or currency that is used to trade things over the Internet. It has its own exchange rate with other currencies, for example 1 Bitcoin = 140 US dollars. Bitcoin has become one of the currencies in the world. There are countries that use this Bitcoin currency, which is a country where online shopping does not have a national bank. There are approximately 11.75 million bitcoins circulating in the global economy as of October 2013.</a:t>
            </a:r>
            <a:endParaRPr lang="en-US" sz="3200" dirty="0">
              <a:solidFill>
                <a:schemeClr val="tx1"/>
              </a:solidFill>
              <a:latin typeface="AngsanaUPC" panose="02020603050405020304" pitchFamily="18" charset="-34"/>
              <a:cs typeface="AngsanaUPC" panose="02020603050405020304" pitchFamily="18" charset="-34"/>
            </a:endParaRPr>
          </a:p>
        </p:txBody>
      </p:sp>
      <p:sp>
        <p:nvSpPr>
          <p:cNvPr id="2" name="Title 1"/>
          <p:cNvSpPr>
            <a:spLocks noGrp="1"/>
          </p:cNvSpPr>
          <p:nvPr>
            <p:ph type="title"/>
          </p:nvPr>
        </p:nvSpPr>
        <p:spPr/>
        <p:txBody>
          <a:bodyPr/>
          <a:lstStyle/>
          <a:p>
            <a:pPr algn="ctr"/>
            <a:r>
              <a:rPr lang="en-US" sz="8800" b="1" dirty="0">
                <a:solidFill>
                  <a:srgbClr val="FFFF00"/>
                </a:solidFill>
                <a:latin typeface="IrisUPC" panose="020B0604020202020204" pitchFamily="34" charset="-34"/>
                <a:cs typeface="IrisUPC" panose="020B0604020202020204" pitchFamily="34" charset="-34"/>
              </a:rPr>
              <a:t>Bitcoins</a:t>
            </a:r>
            <a:endParaRPr lang="en-US" sz="8800" b="1" dirty="0">
              <a:solidFill>
                <a:srgbClr val="FFFF00"/>
              </a:solidFill>
            </a:endParaRPr>
          </a:p>
        </p:txBody>
      </p:sp>
    </p:spTree>
    <p:extLst>
      <p:ext uri="{BB962C8B-B14F-4D97-AF65-F5344CB8AC3E}">
        <p14:creationId xmlns:p14="http://schemas.microsoft.com/office/powerpoint/2010/main" val="373907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88493" y="2645704"/>
            <a:ext cx="3715537" cy="3416300"/>
          </a:xfrm>
          <a:prstGeom prst="rect">
            <a:avLst/>
          </a:prstGeom>
        </p:spPr>
      </p:pic>
      <p:pic>
        <p:nvPicPr>
          <p:cNvPr id="5" name="Picture 4"/>
          <p:cNvPicPr>
            <a:picLocks noChangeAspect="1"/>
          </p:cNvPicPr>
          <p:nvPr/>
        </p:nvPicPr>
        <p:blipFill>
          <a:blip r:embed="rId3"/>
          <a:stretch>
            <a:fillRect/>
          </a:stretch>
        </p:blipFill>
        <p:spPr>
          <a:xfrm>
            <a:off x="266435" y="2444751"/>
            <a:ext cx="7340704" cy="4110794"/>
          </a:xfrm>
          <a:prstGeom prst="rect">
            <a:avLst/>
          </a:prstGeom>
        </p:spPr>
      </p:pic>
    </p:spTree>
    <p:extLst>
      <p:ext uri="{BB962C8B-B14F-4D97-AF65-F5344CB8AC3E}">
        <p14:creationId xmlns:p14="http://schemas.microsoft.com/office/powerpoint/2010/main" val="416433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193" y="2336213"/>
            <a:ext cx="10943262" cy="4247467"/>
          </a:xfrm>
        </p:spPr>
        <p:txBody>
          <a:bodyPr>
            <a:noAutofit/>
          </a:bodyPr>
          <a:lstStyle/>
          <a:p>
            <a:pPr marL="0" indent="0" algn="thaiDist">
              <a:buNone/>
            </a:pPr>
            <a:r>
              <a:rPr lang="th-TH" sz="3200" dirty="0" smtClean="0">
                <a:solidFill>
                  <a:schemeClr val="tx1"/>
                </a:solidFill>
                <a:latin typeface="TH SarabunPSK" panose="020B0500040200020003" pitchFamily="34" charset="-34"/>
                <a:cs typeface="TH SarabunPSK" panose="020B0500040200020003" pitchFamily="34" charset="-34"/>
              </a:rPr>
              <a:t> 	</a:t>
            </a:r>
            <a:r>
              <a:rPr lang="en-US" sz="3200" b="1" dirty="0">
                <a:solidFill>
                  <a:srgbClr val="0070C0"/>
                </a:solidFill>
                <a:latin typeface="TH SarabunPSK" panose="020B0500040200020003" pitchFamily="34" charset="-34"/>
                <a:cs typeface="TH SarabunPSK" panose="020B0500040200020003" pitchFamily="34" charset="-34"/>
              </a:rPr>
              <a:t>4. </a:t>
            </a:r>
            <a:r>
              <a:rPr lang="en-US" sz="3200" b="1" dirty="0" err="1">
                <a:solidFill>
                  <a:srgbClr val="0070C0"/>
                </a:solidFill>
                <a:latin typeface="TH SarabunPSK" panose="020B0500040200020003" pitchFamily="34" charset="-34"/>
                <a:cs typeface="TH SarabunPSK" panose="020B0500040200020003" pitchFamily="34" charset="-34"/>
              </a:rPr>
              <a:t>Rattanakosin</a:t>
            </a:r>
            <a:r>
              <a:rPr lang="en-US" sz="3200" b="1" dirty="0">
                <a:solidFill>
                  <a:srgbClr val="0070C0"/>
                </a:solidFill>
                <a:latin typeface="TH SarabunPSK" panose="020B0500040200020003" pitchFamily="34" charset="-34"/>
                <a:cs typeface="TH SarabunPSK" panose="020B0500040200020003" pitchFamily="34" charset="-34"/>
              </a:rPr>
              <a:t> Era</a:t>
            </a:r>
          </a:p>
          <a:p>
            <a:pPr marL="0" indent="0" algn="thaiDist">
              <a:buNone/>
            </a:pPr>
            <a:r>
              <a:rPr lang="en-US" sz="3200" b="1" dirty="0">
                <a:solidFill>
                  <a:srgbClr val="0070C0"/>
                </a:solidFill>
                <a:latin typeface="TH SarabunPSK" panose="020B0500040200020003" pitchFamily="34" charset="-34"/>
                <a:cs typeface="TH SarabunPSK" panose="020B0500040200020003" pitchFamily="34" charset="-34"/>
              </a:rPr>
              <a:t>In the early period of the </a:t>
            </a:r>
            <a:r>
              <a:rPr lang="en-US" sz="3200" b="1" dirty="0" err="1">
                <a:solidFill>
                  <a:srgbClr val="0070C0"/>
                </a:solidFill>
                <a:latin typeface="TH SarabunPSK" panose="020B0500040200020003" pitchFamily="34" charset="-34"/>
                <a:cs typeface="TH SarabunPSK" panose="020B0500040200020003" pitchFamily="34" charset="-34"/>
              </a:rPr>
              <a:t>Rattanakosin</a:t>
            </a:r>
            <a:r>
              <a:rPr lang="en-US" sz="3200" b="1" dirty="0">
                <a:solidFill>
                  <a:srgbClr val="0070C0"/>
                </a:solidFill>
                <a:latin typeface="TH SarabunPSK" panose="020B0500040200020003" pitchFamily="34" charset="-34"/>
                <a:cs typeface="TH SarabunPSK" panose="020B0500040200020003" pitchFamily="34" charset="-34"/>
              </a:rPr>
              <a:t> period, the currency used Still have the same characteristics as the Ayutthaya period, such as Pod </a:t>
            </a:r>
            <a:r>
              <a:rPr lang="en-US" sz="3200" b="1" dirty="0" err="1">
                <a:solidFill>
                  <a:srgbClr val="0070C0"/>
                </a:solidFill>
                <a:latin typeface="TH SarabunPSK" panose="020B0500040200020003" pitchFamily="34" charset="-34"/>
                <a:cs typeface="TH SarabunPSK" panose="020B0500040200020003" pitchFamily="34" charset="-34"/>
              </a:rPr>
              <a:t>Duang</a:t>
            </a:r>
            <a:r>
              <a:rPr lang="en-US" sz="3200" b="1" dirty="0">
                <a:solidFill>
                  <a:srgbClr val="0070C0"/>
                </a:solidFill>
                <a:latin typeface="TH SarabunPSK" panose="020B0500040200020003" pitchFamily="34" charset="-34"/>
                <a:cs typeface="TH SarabunPSK" panose="020B0500040200020003" pitchFamily="34" charset="-34"/>
              </a:rPr>
              <a:t> money, which is different on the seal The crescent </a:t>
            </a:r>
            <a:r>
              <a:rPr lang="en-US" sz="3200" b="1" dirty="0" err="1">
                <a:solidFill>
                  <a:srgbClr val="0070C0"/>
                </a:solidFill>
                <a:latin typeface="TH SarabunPSK" panose="020B0500040200020003" pitchFamily="34" charset="-34"/>
                <a:cs typeface="TH SarabunPSK" panose="020B0500040200020003" pitchFamily="34" charset="-34"/>
              </a:rPr>
              <a:t>garuda</a:t>
            </a:r>
            <a:r>
              <a:rPr lang="en-US" sz="3200" b="1" dirty="0">
                <a:solidFill>
                  <a:srgbClr val="0070C0"/>
                </a:solidFill>
                <a:latin typeface="TH SarabunPSK" panose="020B0500040200020003" pitchFamily="34" charset="-34"/>
                <a:cs typeface="TH SarabunPSK" panose="020B0500040200020003" pitchFamily="34" charset="-34"/>
              </a:rPr>
              <a:t> and crown emblem of the </a:t>
            </a:r>
            <a:r>
              <a:rPr lang="en-US" sz="3200" b="1" dirty="0" err="1">
                <a:solidFill>
                  <a:srgbClr val="0070C0"/>
                </a:solidFill>
                <a:latin typeface="TH SarabunPSK" panose="020B0500040200020003" pitchFamily="34" charset="-34"/>
                <a:cs typeface="TH SarabunPSK" panose="020B0500040200020003" pitchFamily="34" charset="-34"/>
              </a:rPr>
              <a:t>Rattanakosin</a:t>
            </a:r>
            <a:r>
              <a:rPr lang="en-US" sz="3200" b="1" dirty="0">
                <a:solidFill>
                  <a:srgbClr val="0070C0"/>
                </a:solidFill>
                <a:latin typeface="TH SarabunPSK" panose="020B0500040200020003" pitchFamily="34" charset="-34"/>
                <a:cs typeface="TH SarabunPSK" panose="020B0500040200020003" pitchFamily="34" charset="-34"/>
              </a:rPr>
              <a:t> period, etc.</a:t>
            </a:r>
          </a:p>
          <a:p>
            <a:pPr marL="0" indent="0" algn="thaiDist">
              <a:buNone/>
            </a:pPr>
            <a:r>
              <a:rPr lang="en-US" sz="3200" b="1" dirty="0">
                <a:solidFill>
                  <a:srgbClr val="0070C0"/>
                </a:solidFill>
                <a:latin typeface="TH SarabunPSK" panose="020B0500040200020003" pitchFamily="34" charset="-34"/>
                <a:cs typeface="TH SarabunPSK" panose="020B0500040200020003" pitchFamily="34" charset="-34"/>
              </a:rPr>
              <a:t>Until the reign of King Rama IV, King Mongkut ordered the creation of a mint to produce coins for the first time in the year 1860, with the name "</a:t>
            </a:r>
            <a:r>
              <a:rPr lang="en-US" sz="3200" b="1" dirty="0" err="1">
                <a:solidFill>
                  <a:srgbClr val="0070C0"/>
                </a:solidFill>
                <a:latin typeface="TH SarabunPSK" panose="020B0500040200020003" pitchFamily="34" charset="-34"/>
                <a:cs typeface="TH SarabunPSK" panose="020B0500040200020003" pitchFamily="34" charset="-34"/>
              </a:rPr>
              <a:t>Pae</a:t>
            </a:r>
            <a:r>
              <a:rPr lang="en-US" sz="3200" b="1" dirty="0">
                <a:solidFill>
                  <a:srgbClr val="0070C0"/>
                </a:solidFill>
                <a:latin typeface="TH SarabunPSK" panose="020B0500040200020003" pitchFamily="34" charset="-34"/>
                <a:cs typeface="TH SarabunPSK" panose="020B0500040200020003" pitchFamily="34" charset="-34"/>
              </a:rPr>
              <a:t> money". ” It has a round, flat front with a crown stamped on it. Behind the machine seal</a:t>
            </a:r>
            <a:r>
              <a:rPr lang="th-TH" sz="3200" b="1" dirty="0">
                <a:solidFill>
                  <a:schemeClr val="tx1"/>
                </a:solidFill>
                <a:latin typeface="TH SarabunPSK" panose="020B0500040200020003" pitchFamily="34" charset="-34"/>
                <a:cs typeface="TH SarabunPSK" panose="020B0500040200020003" pitchFamily="34" charset="-34"/>
              </a:rPr>
              <a:t>	</a:t>
            </a:r>
            <a:r>
              <a:rPr lang="th-TH" sz="3200" b="1" dirty="0" smtClean="0">
                <a:solidFill>
                  <a:schemeClr val="tx1"/>
                </a:solidFill>
                <a:latin typeface="TH SarabunPSK" panose="020B0500040200020003" pitchFamily="34" charset="-34"/>
                <a:cs typeface="TH SarabunPSK" panose="020B0500040200020003" pitchFamily="34" charset="-34"/>
              </a:rPr>
              <a:t>	</a:t>
            </a:r>
            <a:endParaRPr lang="en-US" sz="32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3931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h-TH" sz="5400" b="1" dirty="0" smtClean="0">
                <a:solidFill>
                  <a:srgbClr val="FFFF00"/>
                </a:solidFill>
                <a:latin typeface="IrisUPC" panose="020B0604020202020204" pitchFamily="34" charset="-34"/>
                <a:cs typeface="IrisUPC" panose="020B0604020202020204" pitchFamily="34" charset="-34"/>
              </a:rPr>
              <a:t/>
            </a:r>
            <a:br>
              <a:rPr lang="th-TH" sz="5400" b="1" dirty="0" smtClean="0">
                <a:solidFill>
                  <a:srgbClr val="FFFF00"/>
                </a:solidFill>
                <a:latin typeface="IrisUPC" panose="020B0604020202020204" pitchFamily="34" charset="-34"/>
                <a:cs typeface="IrisUPC" panose="020B0604020202020204" pitchFamily="34" charset="-34"/>
              </a:rPr>
            </a:br>
            <a:r>
              <a:rPr lang="en-US" sz="5400" b="1" dirty="0">
                <a:solidFill>
                  <a:srgbClr val="FFFF00"/>
                </a:solidFill>
                <a:latin typeface="IrisUPC" panose="020B0604020202020204" pitchFamily="34" charset="-34"/>
                <a:cs typeface="IrisUPC" panose="020B0604020202020204" pitchFamily="34" charset="-34"/>
              </a:rPr>
              <a:t>The evolution of money in Thailand</a:t>
            </a:r>
            <a:r>
              <a:rPr lang="en-US" sz="5400" b="1" dirty="0">
                <a:solidFill>
                  <a:srgbClr val="FFFF00"/>
                </a:solidFill>
                <a:latin typeface="IrisUPC" panose="020B0604020202020204" pitchFamily="34" charset="-34"/>
                <a:cs typeface="IrisUPC" panose="020B0604020202020204" pitchFamily="34" charset="-34"/>
              </a:rPr>
              <a:t/>
            </a:r>
            <a:br>
              <a:rPr lang="en-US" sz="5400" b="1" dirty="0">
                <a:solidFill>
                  <a:srgbClr val="FFFF00"/>
                </a:solidFill>
                <a:latin typeface="IrisUPC" panose="020B0604020202020204" pitchFamily="34" charset="-34"/>
                <a:cs typeface="IrisUPC" panose="020B0604020202020204" pitchFamily="34" charset="-34"/>
              </a:rPr>
            </a:br>
            <a:endParaRPr lang="en-US" sz="5400" b="1" dirty="0">
              <a:solidFill>
                <a:srgbClr val="FFFF00"/>
              </a:solidFill>
              <a:latin typeface="IrisUPC" panose="020B0604020202020204" pitchFamily="34" charset="-34"/>
              <a:cs typeface="IrisUPC" panose="020B0604020202020204" pitchFamily="34" charset="-34"/>
            </a:endParaRPr>
          </a:p>
        </p:txBody>
      </p:sp>
      <p:sp>
        <p:nvSpPr>
          <p:cNvPr id="3" name="Content Placeholder 2"/>
          <p:cNvSpPr>
            <a:spLocks noGrp="1"/>
          </p:cNvSpPr>
          <p:nvPr>
            <p:ph idx="1"/>
          </p:nvPr>
        </p:nvSpPr>
        <p:spPr>
          <a:xfrm>
            <a:off x="928468" y="2167402"/>
            <a:ext cx="10888394" cy="4486616"/>
          </a:xfrm>
        </p:spPr>
        <p:txBody>
          <a:bodyPr>
            <a:noAutofit/>
          </a:bodyPr>
          <a:lstStyle/>
          <a:p>
            <a:pPr marL="0" indent="0" algn="thaiDist">
              <a:buNone/>
            </a:pPr>
            <a:r>
              <a:rPr lang="th-TH" sz="2800" b="1" dirty="0" smtClean="0">
                <a:solidFill>
                  <a:srgbClr val="0070C0"/>
                </a:solidFill>
                <a:latin typeface="TH SarabunPSK" panose="020B0500040200020003" pitchFamily="34" charset="-34"/>
                <a:cs typeface="TH SarabunPSK" panose="020B0500040200020003" pitchFamily="34" charset="-34"/>
              </a:rPr>
              <a:t> 		</a:t>
            </a:r>
            <a:r>
              <a:rPr lang="en-US" sz="2800" b="1" dirty="0">
                <a:solidFill>
                  <a:srgbClr val="0070C0"/>
                </a:solidFill>
                <a:latin typeface="TH SarabunPSK" panose="020B0500040200020003" pitchFamily="34" charset="-34"/>
                <a:cs typeface="TH SarabunPSK" panose="020B0500040200020003" pitchFamily="34" charset="-34"/>
              </a:rPr>
              <a:t>1. Pre-</a:t>
            </a:r>
            <a:r>
              <a:rPr lang="en-US" sz="2800" b="1" dirty="0" err="1">
                <a:solidFill>
                  <a:srgbClr val="0070C0"/>
                </a:solidFill>
                <a:latin typeface="TH SarabunPSK" panose="020B0500040200020003" pitchFamily="34" charset="-34"/>
                <a:cs typeface="TH SarabunPSK" panose="020B0500040200020003" pitchFamily="34" charset="-34"/>
              </a:rPr>
              <a:t>Sukhothai</a:t>
            </a:r>
            <a:r>
              <a:rPr lang="en-US" sz="2800" b="1" dirty="0">
                <a:solidFill>
                  <a:srgbClr val="0070C0"/>
                </a:solidFill>
                <a:latin typeface="TH SarabunPSK" panose="020B0500040200020003" pitchFamily="34" charset="-34"/>
                <a:cs typeface="TH SarabunPSK" panose="020B0500040200020003" pitchFamily="34" charset="-34"/>
              </a:rPr>
              <a:t> period</a:t>
            </a:r>
          </a:p>
          <a:p>
            <a:pPr marL="0" indent="0" algn="thaiDist">
              <a:buNone/>
            </a:pPr>
            <a:r>
              <a:rPr lang="en-US" sz="2800" b="1" dirty="0">
                <a:solidFill>
                  <a:srgbClr val="0070C0"/>
                </a:solidFill>
                <a:latin typeface="TH SarabunPSK" panose="020B0500040200020003" pitchFamily="34" charset="-34"/>
                <a:cs typeface="TH SarabunPSK" panose="020B0500040200020003" pitchFamily="34" charset="-34"/>
              </a:rPr>
              <a:t>Thailand has been using currency as a medium of exchange for a long time. since the </a:t>
            </a:r>
            <a:r>
              <a:rPr lang="en-US" sz="2800" b="1" dirty="0" err="1">
                <a:solidFill>
                  <a:srgbClr val="0070C0"/>
                </a:solidFill>
                <a:latin typeface="TH SarabunPSK" panose="020B0500040200020003" pitchFamily="34" charset="-34"/>
                <a:cs typeface="TH SarabunPSK" panose="020B0500040200020003" pitchFamily="34" charset="-34"/>
              </a:rPr>
              <a:t>Sukhothai</a:t>
            </a:r>
            <a:r>
              <a:rPr lang="en-US" sz="2800" b="1" dirty="0">
                <a:solidFill>
                  <a:srgbClr val="0070C0"/>
                </a:solidFill>
                <a:latin typeface="TH SarabunPSK" panose="020B0500040200020003" pitchFamily="34" charset="-34"/>
                <a:cs typeface="TH SarabunPSK" panose="020B0500040200020003" pitchFamily="34" charset="-34"/>
              </a:rPr>
              <a:t> period with evidence appearing in the Kingdom of </a:t>
            </a:r>
            <a:r>
              <a:rPr lang="en-US" sz="2800" b="1" dirty="0" err="1">
                <a:solidFill>
                  <a:srgbClr val="0070C0"/>
                </a:solidFill>
                <a:latin typeface="TH SarabunPSK" panose="020B0500040200020003" pitchFamily="34" charset="-34"/>
                <a:cs typeface="TH SarabunPSK" panose="020B0500040200020003" pitchFamily="34" charset="-34"/>
              </a:rPr>
              <a:t>Funan</a:t>
            </a:r>
            <a:r>
              <a:rPr lang="en-US" sz="2800" b="1" dirty="0">
                <a:solidFill>
                  <a:srgbClr val="0070C0"/>
                </a:solidFill>
                <a:latin typeface="TH SarabunPSK" panose="020B0500040200020003" pitchFamily="34" charset="-34"/>
                <a:cs typeface="TH SarabunPSK" panose="020B0500040200020003" pitchFamily="34" charset="-34"/>
              </a:rPr>
              <a:t> Which has a prosperous story during the 6th-11th Buddhist century, where the money used looks like a flat silver coin There are motifs that have been influenced by the monarchy and </a:t>
            </a:r>
            <a:r>
              <a:rPr lang="en-US" sz="2800" b="1" dirty="0" err="1">
                <a:solidFill>
                  <a:srgbClr val="0070C0"/>
                </a:solidFill>
                <a:latin typeface="TH SarabunPSK" panose="020B0500040200020003" pitchFamily="34" charset="-34"/>
                <a:cs typeface="TH SarabunPSK" panose="020B0500040200020003" pitchFamily="34" charset="-34"/>
              </a:rPr>
              <a:t>Brahminism</a:t>
            </a:r>
            <a:r>
              <a:rPr lang="en-US" sz="2800" b="1" dirty="0">
                <a:solidFill>
                  <a:srgbClr val="0070C0"/>
                </a:solidFill>
                <a:latin typeface="TH SarabunPSK" panose="020B0500040200020003" pitchFamily="34" charset="-34"/>
                <a:cs typeface="TH SarabunPSK" panose="020B0500040200020003" pitchFamily="34" charset="-34"/>
              </a:rPr>
              <a:t> of India.</a:t>
            </a:r>
          </a:p>
          <a:p>
            <a:pPr marL="0" indent="0" algn="thaiDist">
              <a:buNone/>
            </a:pPr>
            <a:r>
              <a:rPr lang="en-US" sz="2800" b="1" dirty="0">
                <a:solidFill>
                  <a:srgbClr val="0070C0"/>
                </a:solidFill>
                <a:latin typeface="TH SarabunPSK" panose="020B0500040200020003" pitchFamily="34" charset="-34"/>
                <a:cs typeface="TH SarabunPSK" panose="020B0500040200020003" pitchFamily="34" charset="-34"/>
              </a:rPr>
              <a:t>The pattern of the coin found on one side depicts a radiating half sun. There are 2 rows of ellipses, the other side has the symbol of </a:t>
            </a:r>
            <a:r>
              <a:rPr lang="en-US" sz="2800" b="1" dirty="0" err="1">
                <a:solidFill>
                  <a:srgbClr val="0070C0"/>
                </a:solidFill>
                <a:latin typeface="TH SarabunPSK" panose="020B0500040200020003" pitchFamily="34" charset="-34"/>
                <a:cs typeface="TH SarabunPSK" panose="020B0500040200020003" pitchFamily="34" charset="-34"/>
              </a:rPr>
              <a:t>Srivatsa</a:t>
            </a:r>
            <a:r>
              <a:rPr lang="en-US" sz="2800" b="1" dirty="0">
                <a:solidFill>
                  <a:srgbClr val="0070C0"/>
                </a:solidFill>
                <a:latin typeface="TH SarabunPSK" panose="020B0500040200020003" pitchFamily="34" charset="-34"/>
                <a:cs typeface="TH SarabunPSK" panose="020B0500040200020003" pitchFamily="34" charset="-34"/>
              </a:rPr>
              <a:t>. which is the symbol of Vishnu in the middle On one side of the </a:t>
            </a:r>
            <a:r>
              <a:rPr lang="en-US" sz="2800" b="1" dirty="0" err="1">
                <a:solidFill>
                  <a:srgbClr val="0070C0"/>
                </a:solidFill>
                <a:latin typeface="TH SarabunPSK" panose="020B0500040200020003" pitchFamily="34" charset="-34"/>
                <a:cs typeface="TH SarabunPSK" panose="020B0500040200020003" pitchFamily="34" charset="-34"/>
              </a:rPr>
              <a:t>srivatsa</a:t>
            </a:r>
            <a:r>
              <a:rPr lang="en-US" sz="2800" b="1" dirty="0">
                <a:solidFill>
                  <a:srgbClr val="0070C0"/>
                </a:solidFill>
                <a:latin typeface="TH SarabunPSK" panose="020B0500040200020003" pitchFamily="34" charset="-34"/>
                <a:cs typeface="TH SarabunPSK" panose="020B0500040200020003" pitchFamily="34" charset="-34"/>
              </a:rPr>
              <a:t> is a </a:t>
            </a:r>
            <a:r>
              <a:rPr lang="en-US" sz="2800" b="1" dirty="0" err="1">
                <a:solidFill>
                  <a:srgbClr val="0070C0"/>
                </a:solidFill>
                <a:latin typeface="TH SarabunPSK" panose="020B0500040200020003" pitchFamily="34" charset="-34"/>
                <a:cs typeface="TH SarabunPSK" panose="020B0500040200020003" pitchFamily="34" charset="-34"/>
              </a:rPr>
              <a:t>banda</a:t>
            </a:r>
            <a:r>
              <a:rPr lang="en-US" sz="2800" b="1" dirty="0">
                <a:solidFill>
                  <a:srgbClr val="0070C0"/>
                </a:solidFill>
                <a:latin typeface="TH SarabunPSK" panose="020B0500040200020003" pitchFamily="34" charset="-34"/>
                <a:cs typeface="TH SarabunPSK" panose="020B0500040200020003" pitchFamily="34" charset="-34"/>
              </a:rPr>
              <a:t>, meaning a small box used by </a:t>
            </a:r>
            <a:r>
              <a:rPr lang="en-US" sz="2800" b="1" dirty="0" err="1">
                <a:solidFill>
                  <a:srgbClr val="0070C0"/>
                </a:solidFill>
                <a:latin typeface="TH SarabunPSK" panose="020B0500040200020003" pitchFamily="34" charset="-34"/>
                <a:cs typeface="TH SarabunPSK" panose="020B0500040200020003" pitchFamily="34" charset="-34"/>
              </a:rPr>
              <a:t>brahmins</a:t>
            </a:r>
            <a:r>
              <a:rPr lang="en-US" sz="2800" b="1" dirty="0">
                <a:solidFill>
                  <a:srgbClr val="0070C0"/>
                </a:solidFill>
                <a:latin typeface="TH SarabunPSK" panose="020B0500040200020003" pitchFamily="34" charset="-34"/>
                <a:cs typeface="TH SarabunPSK" panose="020B0500040200020003" pitchFamily="34" charset="-34"/>
              </a:rPr>
              <a:t> in various ceremonies. on the other side is a swastika The top of the coin depicts the sun and moon. The motifs appearing on the coins show the Brahmin beliefs of the ancient Indians.</a:t>
            </a:r>
            <a:endParaRPr lang="en-US" sz="2800" b="1" dirty="0">
              <a:solidFill>
                <a:srgbClr val="0070C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111377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เงินตราสุวรรณภูมิ"/>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8290" y="2276498"/>
            <a:ext cx="8350476" cy="447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9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277" y="2378416"/>
            <a:ext cx="10563434" cy="4331873"/>
          </a:xfrm>
        </p:spPr>
        <p:txBody>
          <a:bodyPr>
            <a:noAutofit/>
          </a:bodyPr>
          <a:lstStyle/>
          <a:p>
            <a:pPr marL="0" indent="0" algn="thaiDist">
              <a:buNone/>
            </a:pPr>
            <a:r>
              <a:rPr lang="th-TH" sz="2400" b="1" dirty="0" smtClean="0">
                <a:latin typeface="TH SarabunPSK" panose="020B0500040200020003" pitchFamily="34" charset="-34"/>
                <a:cs typeface="TH SarabunPSK" panose="020B0500040200020003" pitchFamily="34" charset="-34"/>
              </a:rPr>
              <a:t> 	</a:t>
            </a:r>
            <a:r>
              <a:rPr lang="en-US" sz="2400" b="1" dirty="0">
                <a:latin typeface="TH SarabunPSK" panose="020B0500040200020003" pitchFamily="34" charset="-34"/>
                <a:cs typeface="TH SarabunPSK" panose="020B0500040200020003" pitchFamily="34" charset="-34"/>
              </a:rPr>
              <a:t>Later, during the </a:t>
            </a:r>
            <a:r>
              <a:rPr lang="en-US" sz="2400" b="1" dirty="0" err="1">
                <a:latin typeface="TH SarabunPSK" panose="020B0500040200020003" pitchFamily="34" charset="-34"/>
                <a:cs typeface="TH SarabunPSK" panose="020B0500040200020003" pitchFamily="34" charset="-34"/>
              </a:rPr>
              <a:t>Dvaravati</a:t>
            </a:r>
            <a:r>
              <a:rPr lang="en-US" sz="2400" b="1" dirty="0">
                <a:latin typeface="TH SarabunPSK" panose="020B0500040200020003" pitchFamily="34" charset="-34"/>
                <a:cs typeface="TH SarabunPSK" panose="020B0500040200020003" pitchFamily="34" charset="-34"/>
              </a:rPr>
              <a:t> Kingdom period At that time it was the time when Khmer was in power. The </a:t>
            </a:r>
            <a:r>
              <a:rPr lang="en-US" sz="2400" b="1" dirty="0" err="1">
                <a:latin typeface="TH SarabunPSK" panose="020B0500040200020003" pitchFamily="34" charset="-34"/>
                <a:cs typeface="TH SarabunPSK" panose="020B0500040200020003" pitchFamily="34" charset="-34"/>
              </a:rPr>
              <a:t>Dvaravati</a:t>
            </a:r>
            <a:r>
              <a:rPr lang="en-US" sz="2400" b="1" dirty="0">
                <a:latin typeface="TH SarabunPSK" panose="020B0500040200020003" pitchFamily="34" charset="-34"/>
                <a:cs typeface="TH SarabunPSK" panose="020B0500040200020003" pitchFamily="34" charset="-34"/>
              </a:rPr>
              <a:t> Kingdom has accepted the beliefs of Khmer as well. The currency used as a medium of commerce therefore has patterns and symbols related to the king. State power and fertility according to the beliefs of Brahmanism and Buddhism The </a:t>
            </a:r>
            <a:r>
              <a:rPr lang="en-US" sz="2400" b="1" dirty="0" err="1">
                <a:latin typeface="TH SarabunPSK" panose="020B0500040200020003" pitchFamily="34" charset="-34"/>
                <a:cs typeface="TH SarabunPSK" panose="020B0500040200020003" pitchFamily="34" charset="-34"/>
              </a:rPr>
              <a:t>Dvaravati</a:t>
            </a:r>
            <a:r>
              <a:rPr lang="en-US" sz="2400" b="1" dirty="0">
                <a:latin typeface="TH SarabunPSK" panose="020B0500040200020003" pitchFamily="34" charset="-34"/>
                <a:cs typeface="TH SarabunPSK" panose="020B0500040200020003" pitchFamily="34" charset="-34"/>
              </a:rPr>
              <a:t> coin is important. A large conch-shaped coin, a small conch-shaped, a rabbit, a lotus, and a goat. There are ellipses around the edge of the coin. On the other side, there is a symbol of Sri </a:t>
            </a:r>
            <a:r>
              <a:rPr lang="en-US" sz="2400" b="1" dirty="0" err="1">
                <a:latin typeface="TH SarabunPSK" panose="020B0500040200020003" pitchFamily="34" charset="-34"/>
                <a:cs typeface="TH SarabunPSK" panose="020B0500040200020003" pitchFamily="34" charset="-34"/>
              </a:rPr>
              <a:t>Vatsa</a:t>
            </a:r>
            <a:r>
              <a:rPr lang="en-US" sz="2400" b="1" dirty="0">
                <a:latin typeface="TH SarabunPSK" panose="020B0500040200020003" pitchFamily="34" charset="-34"/>
                <a:cs typeface="TH SarabunPSK" panose="020B0500040200020003" pitchFamily="34" charset="-34"/>
              </a:rPr>
              <a:t>. flanked by </a:t>
            </a:r>
            <a:r>
              <a:rPr lang="en-US" sz="2400" b="1" dirty="0" err="1">
                <a:latin typeface="TH SarabunPSK" panose="020B0500040200020003" pitchFamily="34" charset="-34"/>
                <a:cs typeface="TH SarabunPSK" panose="020B0500040200020003" pitchFamily="34" charset="-34"/>
              </a:rPr>
              <a:t>Angkut</a:t>
            </a:r>
            <a:r>
              <a:rPr lang="en-US" sz="2400" b="1" dirty="0">
                <a:latin typeface="TH SarabunPSK" panose="020B0500040200020003" pitchFamily="34" charset="-34"/>
                <a:cs typeface="TH SarabunPSK" panose="020B0500040200020003" pitchFamily="34" charset="-34"/>
              </a:rPr>
              <a:t> (an elephant) at the top, there are images of the sun and moon Below is a picture of a fish.</a:t>
            </a:r>
          </a:p>
          <a:p>
            <a:pPr marL="0" indent="0" algn="thaiDist">
              <a:buNone/>
            </a:pPr>
            <a:r>
              <a:rPr lang="en-US" sz="2400" b="1" dirty="0">
                <a:latin typeface="TH SarabunPSK" panose="020B0500040200020003" pitchFamily="34" charset="-34"/>
                <a:cs typeface="TH SarabunPSK" panose="020B0500040200020003" pitchFamily="34" charset="-34"/>
              </a:rPr>
              <a:t>In addition, coins were found that are round and flat. There are various motifs such as </a:t>
            </a:r>
            <a:r>
              <a:rPr lang="en-US" sz="2400" b="1" dirty="0" err="1">
                <a:latin typeface="TH SarabunPSK" panose="020B0500040200020003" pitchFamily="34" charset="-34"/>
                <a:cs typeface="TH SarabunPSK" panose="020B0500040200020003" pitchFamily="34" charset="-34"/>
              </a:rPr>
              <a:t>Puranakolsa</a:t>
            </a:r>
            <a:r>
              <a:rPr lang="en-US" sz="2400" b="1" dirty="0">
                <a:latin typeface="TH SarabunPSK" panose="020B0500040200020003" pitchFamily="34" charset="-34"/>
                <a:cs typeface="TH SarabunPSK" panose="020B0500040200020003" pitchFamily="34" charset="-34"/>
              </a:rPr>
              <a:t> (water boiler), </a:t>
            </a:r>
            <a:r>
              <a:rPr lang="en-US" sz="2400" b="1" dirty="0" err="1">
                <a:latin typeface="TH SarabunPSK" panose="020B0500040200020003" pitchFamily="34" charset="-34"/>
                <a:cs typeface="TH SarabunPSK" panose="020B0500040200020003" pitchFamily="34" charset="-34"/>
              </a:rPr>
              <a:t>Thammachak</a:t>
            </a:r>
            <a:r>
              <a:rPr lang="en-US" sz="2400" b="1" dirty="0">
                <a:latin typeface="TH SarabunPSK" panose="020B0500040200020003" pitchFamily="34" charset="-34"/>
                <a:cs typeface="TH SarabunPSK" panose="020B0500040200020003" pitchFamily="34" charset="-34"/>
              </a:rPr>
              <a:t>, cow, on the other side, there are ancient Sanskrit characters, etc.</a:t>
            </a:r>
            <a:endParaRPr lang="en-US" sz="2400" b="1" dirty="0">
              <a:latin typeface="TH SarabunPSK" panose="020B0500040200020003" pitchFamily="34" charset="-34"/>
              <a:cs typeface="TH SarabunPSK" panose="020B0500040200020003" pitchFamily="34" charset="-34"/>
            </a:endParaRPr>
          </a:p>
        </p:txBody>
      </p:sp>
      <p:sp>
        <p:nvSpPr>
          <p:cNvPr id="4" name="Title 1"/>
          <p:cNvSpPr>
            <a:spLocks noGrp="1"/>
          </p:cNvSpPr>
          <p:nvPr>
            <p:ph type="title"/>
          </p:nvPr>
        </p:nvSpPr>
        <p:spPr>
          <a:xfrm>
            <a:off x="1154954" y="973668"/>
            <a:ext cx="8761413" cy="706964"/>
          </a:xfrm>
        </p:spPr>
        <p:txBody>
          <a:bodyPr/>
          <a:lstStyle/>
          <a:p>
            <a:pPr algn="ctr"/>
            <a:r>
              <a:rPr lang="en-US" sz="5400" b="1" dirty="0" smtClean="0">
                <a:solidFill>
                  <a:srgbClr val="FFFF00"/>
                </a:solidFill>
                <a:latin typeface="IrisUPC" panose="020B0604020202020204" pitchFamily="34" charset="-34"/>
                <a:cs typeface="IrisUPC" panose="020B0604020202020204" pitchFamily="34" charset="-34"/>
              </a:rPr>
              <a:t> </a:t>
            </a:r>
            <a:endParaRPr lang="en-US" sz="5400" b="1" dirty="0">
              <a:solidFill>
                <a:srgbClr val="FFFF00"/>
              </a:solidFill>
              <a:latin typeface="IrisUPC" panose="020B0604020202020204" pitchFamily="34" charset="-34"/>
              <a:cs typeface="IrisUPC" panose="020B0604020202020204" pitchFamily="34" charset="-34"/>
            </a:endParaRPr>
          </a:p>
        </p:txBody>
      </p:sp>
    </p:spTree>
    <p:extLst>
      <p:ext uri="{BB962C8B-B14F-4D97-AF65-F5344CB8AC3E}">
        <p14:creationId xmlns:p14="http://schemas.microsoft.com/office/powerpoint/2010/main" val="3968261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เงินตรา – สมัยอาณาจักรทวารวดี | monchan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9643" y="2100372"/>
            <a:ext cx="7746428" cy="47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9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427" y="2068926"/>
            <a:ext cx="10324283" cy="4683565"/>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en-US" sz="2800" b="1" dirty="0">
                <a:latin typeface="TH SarabunPSK" panose="020B0500040200020003" pitchFamily="34" charset="-34"/>
                <a:cs typeface="TH SarabunPSK" panose="020B0500040200020003" pitchFamily="34" charset="-34"/>
              </a:rPr>
              <a:t>2. </a:t>
            </a:r>
            <a:r>
              <a:rPr lang="en-US" sz="2800" b="1" dirty="0" err="1">
                <a:latin typeface="TH SarabunPSK" panose="020B0500040200020003" pitchFamily="34" charset="-34"/>
                <a:cs typeface="TH SarabunPSK" panose="020B0500040200020003" pitchFamily="34" charset="-34"/>
              </a:rPr>
              <a:t>Sukhothai</a:t>
            </a:r>
            <a:r>
              <a:rPr lang="en-US" sz="2800" b="1" dirty="0">
                <a:latin typeface="TH SarabunPSK" panose="020B0500040200020003" pitchFamily="34" charset="-34"/>
                <a:cs typeface="TH SarabunPSK" panose="020B0500040200020003" pitchFamily="34" charset="-34"/>
              </a:rPr>
              <a:t> period</a:t>
            </a:r>
          </a:p>
          <a:p>
            <a:pPr marL="0" indent="0" algn="thaiDist">
              <a:buNone/>
            </a:pPr>
            <a:r>
              <a:rPr lang="en-US" sz="2800" b="1" dirty="0">
                <a:latin typeface="TH SarabunPSK" panose="020B0500040200020003" pitchFamily="34" charset="-34"/>
                <a:cs typeface="TH SarabunPSK" panose="020B0500040200020003" pitchFamily="34" charset="-34"/>
              </a:rPr>
              <a:t>There are many types of money used in the </a:t>
            </a:r>
            <a:r>
              <a:rPr lang="en-US" sz="2800" b="1" dirty="0" err="1">
                <a:latin typeface="TH SarabunPSK" panose="020B0500040200020003" pitchFamily="34" charset="-34"/>
                <a:cs typeface="TH SarabunPSK" panose="020B0500040200020003" pitchFamily="34" charset="-34"/>
              </a:rPr>
              <a:t>Sukhothai</a:t>
            </a:r>
            <a:r>
              <a:rPr lang="en-US" sz="2800" b="1" dirty="0">
                <a:latin typeface="TH SarabunPSK" panose="020B0500040200020003" pitchFamily="34" charset="-34"/>
                <a:cs typeface="TH SarabunPSK" panose="020B0500040200020003" pitchFamily="34" charset="-34"/>
              </a:rPr>
              <a:t> period according to the prosperity of the various kingdoms. in power at that time which may be classified into 3 periods: money in the </a:t>
            </a:r>
            <a:r>
              <a:rPr lang="en-US" sz="2800" b="1" dirty="0" err="1">
                <a:latin typeface="TH SarabunPSK" panose="020B0500040200020003" pitchFamily="34" charset="-34"/>
                <a:cs typeface="TH SarabunPSK" panose="020B0500040200020003" pitchFamily="34" charset="-34"/>
              </a:rPr>
              <a:t>Lanna</a:t>
            </a:r>
            <a:r>
              <a:rPr lang="en-US" sz="2800" b="1" dirty="0">
                <a:latin typeface="TH SarabunPSK" panose="020B0500040200020003" pitchFamily="34" charset="-34"/>
                <a:cs typeface="TH SarabunPSK" panose="020B0500040200020003" pitchFamily="34" charset="-34"/>
              </a:rPr>
              <a:t> period Lan Chang and </a:t>
            </a:r>
            <a:r>
              <a:rPr lang="en-US" sz="2800" b="1" dirty="0" err="1">
                <a:latin typeface="TH SarabunPSK" panose="020B0500040200020003" pitchFamily="34" charset="-34"/>
                <a:cs typeface="TH SarabunPSK" panose="020B0500040200020003" pitchFamily="34" charset="-34"/>
              </a:rPr>
              <a:t>Sukhothai</a:t>
            </a:r>
            <a:r>
              <a:rPr lang="en-US" sz="2800" b="1" dirty="0">
                <a:latin typeface="TH SarabunPSK" panose="020B0500040200020003" pitchFamily="34" charset="-34"/>
                <a:cs typeface="TH SarabunPSK" panose="020B0500040200020003" pitchFamily="34" charset="-34"/>
              </a:rPr>
              <a:t> periods</a:t>
            </a:r>
          </a:p>
          <a:p>
            <a:pPr marL="0" indent="0" algn="thaiDist">
              <a:buNone/>
            </a:pPr>
            <a:r>
              <a:rPr lang="en-US" sz="2800" b="1" dirty="0">
                <a:latin typeface="TH SarabunPSK" panose="020B0500040200020003" pitchFamily="34" charset="-34"/>
                <a:cs typeface="TH SarabunPSK" panose="020B0500040200020003" pitchFamily="34" charset="-34"/>
              </a:rPr>
              <a:t>Money in the </a:t>
            </a:r>
            <a:r>
              <a:rPr lang="en-US" sz="2800" b="1" dirty="0" err="1">
                <a:latin typeface="TH SarabunPSK" panose="020B0500040200020003" pitchFamily="34" charset="-34"/>
                <a:cs typeface="TH SarabunPSK" panose="020B0500040200020003" pitchFamily="34" charset="-34"/>
              </a:rPr>
              <a:t>Lanna</a:t>
            </a:r>
            <a:r>
              <a:rPr lang="en-US" sz="2800" b="1" dirty="0">
                <a:latin typeface="TH SarabunPSK" panose="020B0500040200020003" pitchFamily="34" charset="-34"/>
                <a:cs typeface="TH SarabunPSK" panose="020B0500040200020003" pitchFamily="34" charset="-34"/>
              </a:rPr>
              <a:t> period was called "Jiang money". It resembled the shape of 2 horseshoes connected together, so it was often called pin-knuckle money. In the Lan Chang period, there were four types of money used: Cabinets, both of which are made of silver metal in a rectangular bar. 3) Hoy silver, made of silver mixed with copper and brass. 4) Lad silver, made of copper mixed with brass.</a:t>
            </a:r>
            <a:r>
              <a:rPr lang="en-US" sz="2800" b="1" dirty="0">
                <a:latin typeface="TH SarabunPSK" panose="020B0500040200020003" pitchFamily="34" charset="-34"/>
                <a:cs typeface="TH SarabunPSK" panose="020B0500040200020003" pitchFamily="34" charset="-34"/>
              </a:rPr>
              <a:t>	</a:t>
            </a:r>
            <a:r>
              <a:rPr lang="en-US" sz="2800" b="1" dirty="0" smtClean="0">
                <a:latin typeface="TH SarabunPSK" panose="020B0500040200020003" pitchFamily="34" charset="-34"/>
                <a:cs typeface="TH SarabunPSK" panose="020B0500040200020003" pitchFamily="34" charset="-34"/>
              </a:rPr>
              <a:t>	</a:t>
            </a:r>
            <a:endParaRPr lang="th-TH" sz="2800" b="1" dirty="0" smtClean="0">
              <a:latin typeface="TH SarabunPSK" panose="020B0500040200020003" pitchFamily="34" charset="-34"/>
              <a:cs typeface="TH SarabunPSK" panose="020B0500040200020003" pitchFamily="34" charset="-34"/>
            </a:endParaRPr>
          </a:p>
          <a:p>
            <a:pPr marL="0" indent="0" algn="thaiDist">
              <a:buNone/>
            </a:pPr>
            <a:r>
              <a:rPr lang="th-TH" sz="2800" b="1" dirty="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a:p>
            <a:pPr marL="0" indent="0" algn="thaiDist">
              <a:buNone/>
            </a:pPr>
            <a:endParaRPr lang="en-US" sz="2800" b="1" dirty="0">
              <a:latin typeface="TH SarabunPSK" panose="020B0500040200020003" pitchFamily="34" charset="-34"/>
              <a:cs typeface="TH SarabunPSK" panose="020B0500040200020003" pitchFamily="34" charset="-34"/>
            </a:endParaRPr>
          </a:p>
          <a:p>
            <a:pPr marL="0" indent="0" algn="thaiDist">
              <a:buNone/>
            </a:pP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713034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6836" y="2294010"/>
            <a:ext cx="9528781" cy="4296703"/>
          </a:xfrm>
        </p:spPr>
        <p:txBody>
          <a:bodyPr>
            <a:noAutofit/>
          </a:bodyPr>
          <a:lstStyle/>
          <a:p>
            <a:pPr marL="0" indent="0">
              <a:buNone/>
            </a:pPr>
            <a:r>
              <a:rPr lang="th-TH" sz="3200" b="1" dirty="0" smtClean="0">
                <a:latin typeface="AngsanaUPC" panose="02020603050405020304" pitchFamily="18" charset="-34"/>
                <a:cs typeface="AngsanaUPC" panose="02020603050405020304" pitchFamily="18" charset="-34"/>
              </a:rPr>
              <a:t> 	</a:t>
            </a:r>
            <a:r>
              <a:rPr lang="en-US" sz="3200" b="1" dirty="0">
                <a:latin typeface="AngsanaUPC" panose="02020603050405020304" pitchFamily="18" charset="-34"/>
                <a:cs typeface="AngsanaUPC" panose="02020603050405020304" pitchFamily="18" charset="-34"/>
              </a:rPr>
              <a:t>There are 3 types of money used in the </a:t>
            </a:r>
            <a:r>
              <a:rPr lang="en-US" sz="3200" b="1" dirty="0" err="1">
                <a:latin typeface="AngsanaUPC" panose="02020603050405020304" pitchFamily="18" charset="-34"/>
                <a:cs typeface="AngsanaUPC" panose="02020603050405020304" pitchFamily="18" charset="-34"/>
              </a:rPr>
              <a:t>Sukhothai</a:t>
            </a:r>
            <a:r>
              <a:rPr lang="en-US" sz="3200" b="1" dirty="0">
                <a:latin typeface="AngsanaUPC" panose="02020603050405020304" pitchFamily="18" charset="-34"/>
                <a:cs typeface="AngsanaUPC" panose="02020603050405020304" pitchFamily="18" charset="-34"/>
              </a:rPr>
              <a:t> period:</a:t>
            </a:r>
          </a:p>
          <a:p>
            <a:pPr marL="0" indent="0">
              <a:buNone/>
            </a:pPr>
            <a:r>
              <a:rPr lang="en-US" sz="3200" b="1" dirty="0">
                <a:latin typeface="AngsanaUPC" panose="02020603050405020304" pitchFamily="18" charset="-34"/>
                <a:cs typeface="AngsanaUPC" panose="02020603050405020304" pitchFamily="18" charset="-34"/>
              </a:rPr>
              <a:t>1) Money made from shells imported from foreign countries.</a:t>
            </a:r>
          </a:p>
          <a:p>
            <a:pPr marL="0" indent="0">
              <a:buNone/>
            </a:pPr>
            <a:r>
              <a:rPr lang="en-US" sz="3200" b="1" dirty="0">
                <a:latin typeface="AngsanaUPC" panose="02020603050405020304" pitchFamily="18" charset="-34"/>
                <a:cs typeface="AngsanaUPC" panose="02020603050405020304" pitchFamily="18" charset="-34"/>
              </a:rPr>
              <a:t>2) Pod </a:t>
            </a:r>
            <a:r>
              <a:rPr lang="en-US" sz="3200" b="1" dirty="0" err="1">
                <a:latin typeface="AngsanaUPC" panose="02020603050405020304" pitchFamily="18" charset="-34"/>
                <a:cs typeface="AngsanaUPC" panose="02020603050405020304" pitchFamily="18" charset="-34"/>
              </a:rPr>
              <a:t>Duang</a:t>
            </a:r>
            <a:r>
              <a:rPr lang="en-US" sz="3200" b="1" dirty="0">
                <a:latin typeface="AngsanaUPC" panose="02020603050405020304" pitchFamily="18" charset="-34"/>
                <a:cs typeface="AngsanaUPC" panose="02020603050405020304" pitchFamily="18" charset="-34"/>
              </a:rPr>
              <a:t> money, made of metal, looks like a circle bent together like a beetle. There are seals in the form of elephants and conch shells.</a:t>
            </a:r>
          </a:p>
          <a:p>
            <a:pPr marL="0" indent="0">
              <a:buNone/>
            </a:pPr>
            <a:r>
              <a:rPr lang="en-US" sz="3200" b="1" dirty="0">
                <a:latin typeface="AngsanaUPC" panose="02020603050405020304" pitchFamily="18" charset="-34"/>
                <a:cs typeface="AngsanaUPC" panose="02020603050405020304" pitchFamily="18" charset="-34"/>
              </a:rPr>
              <a:t>3) Plated silver looks like Pod </a:t>
            </a:r>
            <a:r>
              <a:rPr lang="en-US" sz="3200" b="1" dirty="0" err="1">
                <a:latin typeface="AngsanaUPC" panose="02020603050405020304" pitchFamily="18" charset="-34"/>
                <a:cs typeface="AngsanaUPC" panose="02020603050405020304" pitchFamily="18" charset="-34"/>
              </a:rPr>
              <a:t>Duang</a:t>
            </a:r>
            <a:r>
              <a:rPr lang="en-US" sz="3200" b="1" dirty="0">
                <a:latin typeface="AngsanaUPC" panose="02020603050405020304" pitchFamily="18" charset="-34"/>
                <a:cs typeface="AngsanaUPC" panose="02020603050405020304" pitchFamily="18" charset="-34"/>
              </a:rPr>
              <a:t> silver. but made of pewter There is a seal with the image of an elephant and a royal palace.</a:t>
            </a:r>
            <a:endParaRPr lang="en-US" sz="32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57526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64161" y="2476891"/>
            <a:ext cx="4422091" cy="3791243"/>
          </a:xfrm>
          <a:prstGeom prst="rect">
            <a:avLst/>
          </a:prstGeom>
        </p:spPr>
      </p:pic>
      <p:pic>
        <p:nvPicPr>
          <p:cNvPr id="6" name="Picture 5"/>
          <p:cNvPicPr>
            <a:picLocks noChangeAspect="1"/>
          </p:cNvPicPr>
          <p:nvPr/>
        </p:nvPicPr>
        <p:blipFill>
          <a:blip r:embed="rId3"/>
          <a:stretch>
            <a:fillRect/>
          </a:stretch>
        </p:blipFill>
        <p:spPr>
          <a:xfrm>
            <a:off x="5086252" y="2476891"/>
            <a:ext cx="6739988" cy="3791243"/>
          </a:xfrm>
          <a:prstGeom prst="rect">
            <a:avLst/>
          </a:prstGeom>
        </p:spPr>
      </p:pic>
    </p:spTree>
    <p:extLst>
      <p:ext uri="{BB962C8B-B14F-4D97-AF65-F5344CB8AC3E}">
        <p14:creationId xmlns:p14="http://schemas.microsoft.com/office/powerpoint/2010/main" val="3789032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040792"/>
            <a:ext cx="11029071" cy="4817208"/>
          </a:xfrm>
        </p:spPr>
        <p:txBody>
          <a:bodyPr>
            <a:noAutofit/>
          </a:bodyPr>
          <a:lstStyle/>
          <a:p>
            <a:pPr marL="0" indent="0" algn="thaiDist">
              <a:buNone/>
            </a:pPr>
            <a:r>
              <a:rPr lang="th-TH" sz="2400" b="1" dirty="0" smtClean="0">
                <a:latin typeface="TH SarabunPSK" panose="020B0500040200020003" pitchFamily="34" charset="-34"/>
                <a:cs typeface="TH SarabunPSK" panose="020B0500040200020003" pitchFamily="34" charset="-34"/>
              </a:rPr>
              <a:t> 	</a:t>
            </a:r>
            <a:r>
              <a:rPr lang="en-US" sz="2400" b="1" dirty="0">
                <a:latin typeface="TH SarabunPSK" panose="020B0500040200020003" pitchFamily="34" charset="-34"/>
                <a:cs typeface="TH SarabunPSK" panose="020B0500040200020003" pitchFamily="34" charset="-34"/>
              </a:rPr>
              <a:t>3. Ayutthaya period</a:t>
            </a:r>
          </a:p>
          <a:p>
            <a:pPr marL="0" indent="0" algn="thaiDist">
              <a:buNone/>
            </a:pPr>
            <a:r>
              <a:rPr lang="en-US" sz="2400" b="1" dirty="0">
                <a:latin typeface="TH SarabunPSK" panose="020B0500040200020003" pitchFamily="34" charset="-34"/>
                <a:cs typeface="TH SarabunPSK" panose="020B0500040200020003" pitchFamily="34" charset="-34"/>
              </a:rPr>
              <a:t>There are 3 types of money that have been brought out, namely the money, the Pod </a:t>
            </a:r>
            <a:r>
              <a:rPr lang="en-US" sz="2400" b="1" dirty="0" err="1">
                <a:latin typeface="TH SarabunPSK" panose="020B0500040200020003" pitchFamily="34" charset="-34"/>
                <a:cs typeface="TH SarabunPSK" panose="020B0500040200020003" pitchFamily="34" charset="-34"/>
              </a:rPr>
              <a:t>Duang</a:t>
            </a:r>
            <a:r>
              <a:rPr lang="en-US" sz="2400" b="1" dirty="0">
                <a:latin typeface="TH SarabunPSK" panose="020B0500040200020003" pitchFamily="34" charset="-34"/>
                <a:cs typeface="TH SarabunPSK" panose="020B0500040200020003" pitchFamily="34" charset="-34"/>
              </a:rPr>
              <a:t>, and the </a:t>
            </a:r>
            <a:r>
              <a:rPr lang="en-US" sz="2400" b="1" dirty="0" err="1">
                <a:latin typeface="TH SarabunPSK" panose="020B0500040200020003" pitchFamily="34" charset="-34"/>
                <a:cs typeface="TH SarabunPSK" panose="020B0500040200020003" pitchFamily="34" charset="-34"/>
              </a:rPr>
              <a:t>pak.</a:t>
            </a:r>
            <a:endParaRPr lang="en-US" sz="2400" b="1" dirty="0">
              <a:latin typeface="TH SarabunPSK" panose="020B0500040200020003" pitchFamily="34" charset="-34"/>
              <a:cs typeface="TH SarabunPSK" panose="020B0500040200020003" pitchFamily="34" charset="-34"/>
            </a:endParaRPr>
          </a:p>
          <a:p>
            <a:pPr marL="0" indent="0" algn="thaiDist">
              <a:buNone/>
            </a:pPr>
            <a:r>
              <a:rPr lang="en-US" sz="2400" b="1" dirty="0">
                <a:latin typeface="TH SarabunPSK" panose="020B0500040200020003" pitchFamily="34" charset="-34"/>
                <a:cs typeface="TH SarabunPSK" panose="020B0500040200020003" pitchFamily="34" charset="-34"/>
              </a:rPr>
              <a:t>The first two types of money are similar to the </a:t>
            </a:r>
            <a:r>
              <a:rPr lang="en-US" sz="2400" b="1" dirty="0" err="1">
                <a:latin typeface="TH SarabunPSK" panose="020B0500040200020003" pitchFamily="34" charset="-34"/>
                <a:cs typeface="TH SarabunPSK" panose="020B0500040200020003" pitchFamily="34" charset="-34"/>
              </a:rPr>
              <a:t>Sukhothai</a:t>
            </a:r>
            <a:r>
              <a:rPr lang="en-US" sz="2400" b="1" dirty="0">
                <a:latin typeface="TH SarabunPSK" panose="020B0500040200020003" pitchFamily="34" charset="-34"/>
                <a:cs typeface="TH SarabunPSK" panose="020B0500040200020003" pitchFamily="34" charset="-34"/>
              </a:rPr>
              <a:t> period in all respects. There are differences in the names or stamps of each type of money. By money used in the Ayutthaya period These are shells brought from abroad, including Bia Chan, Bia </a:t>
            </a:r>
            <a:r>
              <a:rPr lang="en-US" sz="2400" b="1" dirty="0" err="1">
                <a:latin typeface="TH SarabunPSK" panose="020B0500040200020003" pitchFamily="34" charset="-34"/>
                <a:cs typeface="TH SarabunPSK" panose="020B0500040200020003" pitchFamily="34" charset="-34"/>
              </a:rPr>
              <a:t>Kae</a:t>
            </a:r>
            <a:r>
              <a:rPr lang="en-US" sz="2400" b="1" dirty="0">
                <a:latin typeface="TH SarabunPSK" panose="020B0500040200020003" pitchFamily="34" charset="-34"/>
                <a:cs typeface="TH SarabunPSK" panose="020B0500040200020003" pitchFamily="34" charset="-34"/>
              </a:rPr>
              <a:t>, Bia Nang, Bia Moo, Bia Bua, and Bia Tum.</a:t>
            </a:r>
          </a:p>
          <a:p>
            <a:pPr marL="0" indent="0" algn="thaiDist">
              <a:buNone/>
            </a:pPr>
            <a:r>
              <a:rPr lang="en-US" sz="2400" b="1" dirty="0">
                <a:latin typeface="TH SarabunPSK" panose="020B0500040200020003" pitchFamily="34" charset="-34"/>
                <a:cs typeface="TH SarabunPSK" panose="020B0500040200020003" pitchFamily="34" charset="-34"/>
              </a:rPr>
              <a:t>For stamps in Pod </a:t>
            </a:r>
            <a:r>
              <a:rPr lang="en-US" sz="2400" b="1" dirty="0" err="1">
                <a:latin typeface="TH SarabunPSK" panose="020B0500040200020003" pitchFamily="34" charset="-34"/>
                <a:cs typeface="TH SarabunPSK" panose="020B0500040200020003" pitchFamily="34" charset="-34"/>
              </a:rPr>
              <a:t>Duang</a:t>
            </a:r>
            <a:r>
              <a:rPr lang="en-US" sz="2400" b="1" dirty="0">
                <a:latin typeface="TH SarabunPSK" panose="020B0500040200020003" pitchFamily="34" charset="-34"/>
                <a:cs typeface="TH SarabunPSK" panose="020B0500040200020003" pitchFamily="34" charset="-34"/>
              </a:rPr>
              <a:t> money of the Ayutthaya period, such as the </a:t>
            </a:r>
            <a:r>
              <a:rPr lang="en-US" sz="2400" b="1" dirty="0" err="1">
                <a:latin typeface="TH SarabunPSK" panose="020B0500040200020003" pitchFamily="34" charset="-34"/>
                <a:cs typeface="TH SarabunPSK" panose="020B0500040200020003" pitchFamily="34" charset="-34"/>
              </a:rPr>
              <a:t>Thammachak</a:t>
            </a:r>
            <a:r>
              <a:rPr lang="en-US" sz="2400" b="1" dirty="0">
                <a:latin typeface="TH SarabunPSK" panose="020B0500040200020003" pitchFamily="34" charset="-34"/>
                <a:cs typeface="TH SarabunPSK" panose="020B0500040200020003" pitchFamily="34" charset="-34"/>
              </a:rPr>
              <a:t> seal, the Sangha seal according to Garuda, the lotus seal, the Nang Hong seal, etc.</a:t>
            </a:r>
          </a:p>
          <a:p>
            <a:pPr marL="0" indent="0" algn="thaiDist">
              <a:buNone/>
            </a:pPr>
            <a:r>
              <a:rPr lang="en-US" sz="2400" b="1" dirty="0">
                <a:latin typeface="TH SarabunPSK" panose="020B0500040200020003" pitchFamily="34" charset="-34"/>
                <a:cs typeface="TH SarabunPSK" panose="020B0500040200020003" pitchFamily="34" charset="-34"/>
              </a:rPr>
              <a:t>As for the allowance It will be the money that will be used instead of premium money in times of shortage. It is made of terracotta and stamped with images such as lotus flowers and lions.</a:t>
            </a:r>
            <a:r>
              <a:rPr lang="th-TH" sz="2400" b="1" dirty="0" smtClean="0">
                <a:latin typeface="TH SarabunPSK" panose="020B0500040200020003" pitchFamily="34" charset="-34"/>
                <a:cs typeface="TH SarabunPSK" panose="020B0500040200020003" pitchFamily="34" charset="-34"/>
              </a:rPr>
              <a:t> </a:t>
            </a:r>
            <a:r>
              <a:rPr lang="th-TH" sz="2400" b="1" dirty="0" smtClean="0">
                <a:latin typeface="TH SarabunPSK" panose="020B0500040200020003" pitchFamily="34" charset="-34"/>
                <a:cs typeface="TH SarabunPSK" panose="020B0500040200020003" pitchFamily="34" charset="-34"/>
              </a:rPr>
              <a:t>	</a:t>
            </a:r>
            <a:endParaRPr lang="en-US" sz="2400" b="1" dirty="0">
              <a:latin typeface="TH SarabunPSK" panose="020B0500040200020003" pitchFamily="34" charset="-34"/>
              <a:cs typeface="TH SarabunPSK" panose="020B0500040200020003" pitchFamily="34" charset="-34"/>
            </a:endParaRPr>
          </a:p>
          <a:p>
            <a:pPr marL="0" indent="0" algn="thaiDist">
              <a:buNone/>
            </a:pPr>
            <a:endParaRPr lang="en-US" sz="2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230802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1059</TotalTime>
  <Words>10</Words>
  <Application>Microsoft Office PowerPoint</Application>
  <PresentationFormat>Widescreen</PresentationFormat>
  <Paragraphs>27</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AngsanaUPC</vt:lpstr>
      <vt:lpstr>Arial</vt:lpstr>
      <vt:lpstr>Calibri</vt:lpstr>
      <vt:lpstr>Century Gothic</vt:lpstr>
      <vt:lpstr>IrisUPC</vt:lpstr>
      <vt:lpstr>TH SarabunPSK</vt:lpstr>
      <vt:lpstr>Wingdings 3</vt:lpstr>
      <vt:lpstr>Ion Boardroom</vt:lpstr>
      <vt:lpstr>Bitcoins</vt:lpstr>
      <vt:lpstr> The evolution of money in Thailand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PPA1108ความรู้เบื้องต้นเกี่ยวกับนโยบายสาธารณะIntrodcution to Public Policy</dc:title>
  <dc:creator>Lenovo</dc:creator>
  <cp:lastModifiedBy>Lenovo</cp:lastModifiedBy>
  <cp:revision>55</cp:revision>
  <dcterms:created xsi:type="dcterms:W3CDTF">2021-12-14T00:54:16Z</dcterms:created>
  <dcterms:modified xsi:type="dcterms:W3CDTF">2023-04-12T07:25:49Z</dcterms:modified>
</cp:coreProperties>
</file>