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0" r:id="rId3"/>
    <p:sldId id="261" r:id="rId4"/>
    <p:sldId id="265" r:id="rId5"/>
    <p:sldId id="266" r:id="rId6"/>
    <p:sldId id="267" r:id="rId7"/>
    <p:sldId id="268" r:id="rId8"/>
    <p:sldId id="272"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60415" cy="894819"/>
          </a:xfrm>
        </p:spPr>
        <p:txBody>
          <a:bodyPr/>
          <a:lstStyle/>
          <a:p>
            <a:pPr algn="ctr"/>
            <a:r>
              <a:rPr lang="en-US" b="1" dirty="0" smtClean="0">
                <a:solidFill>
                  <a:srgbClr val="FFFF00"/>
                </a:solidFill>
                <a:latin typeface="TH SarabunPSK" panose="020B0500040200020003" pitchFamily="34" charset="-34"/>
                <a:cs typeface="TH SarabunPSK" panose="020B0500040200020003" pitchFamily="34" charset="-34"/>
              </a:rPr>
              <a:t>Duty </a:t>
            </a:r>
            <a:r>
              <a:rPr lang="en-US" b="1" dirty="0">
                <a:solidFill>
                  <a:srgbClr val="FFFF00"/>
                </a:solidFill>
                <a:latin typeface="TH SarabunPSK" panose="020B0500040200020003" pitchFamily="34" charset="-34"/>
                <a:cs typeface="TH SarabunPSK" panose="020B0500040200020003" pitchFamily="34" charset="-34"/>
              </a:rPr>
              <a:t>of M</a:t>
            </a:r>
            <a:r>
              <a:rPr lang="en-US" b="1" dirty="0" smtClean="0">
                <a:solidFill>
                  <a:srgbClr val="FFFF00"/>
                </a:solidFill>
                <a:latin typeface="TH SarabunPSK" panose="020B0500040200020003" pitchFamily="34" charset="-34"/>
                <a:cs typeface="TH SarabunPSK" panose="020B0500040200020003" pitchFamily="34" charset="-34"/>
              </a:rPr>
              <a:t>oney</a:t>
            </a:r>
            <a:endParaRPr lang="en-US" b="1" dirty="0">
              <a:solidFill>
                <a:srgbClr val="FFFF00"/>
              </a:solidFill>
              <a:latin typeface="TH SarabunPSK" panose="020B0500040200020003" pitchFamily="34" charset="-34"/>
              <a:cs typeface="TH SarabunPSK" panose="020B0500040200020003" pitchFamily="34" charset="-34"/>
            </a:endParaRPr>
          </a:p>
        </p:txBody>
      </p:sp>
      <p:sp>
        <p:nvSpPr>
          <p:cNvPr id="3" name="Content Placeholder 2"/>
          <p:cNvSpPr>
            <a:spLocks noGrp="1"/>
          </p:cNvSpPr>
          <p:nvPr>
            <p:ph idx="1"/>
          </p:nvPr>
        </p:nvSpPr>
        <p:spPr>
          <a:xfrm>
            <a:off x="1104293" y="1239253"/>
            <a:ext cx="10121170" cy="5317957"/>
          </a:xfrm>
        </p:spPr>
        <p:txBody>
          <a:bodyPr>
            <a:noAutofit/>
          </a:bodyPr>
          <a:lstStyle/>
          <a:p>
            <a:pPr marL="0" indent="0" algn="thaiDist">
              <a:buNone/>
            </a:pPr>
            <a:r>
              <a:rPr lang="th-TH" sz="2800" b="1" dirty="0" smtClean="0">
                <a:latin typeface="TH SarabunPSK" panose="020B0500040200020003" pitchFamily="34" charset="-34"/>
                <a:cs typeface="TH SarabunPSK" panose="020B0500040200020003" pitchFamily="34" charset="-34"/>
              </a:rPr>
              <a:t>	</a:t>
            </a:r>
            <a:r>
              <a:rPr lang="en-US" sz="2800" b="1" dirty="0">
                <a:latin typeface="TH SarabunPSK" panose="020B0500040200020003" pitchFamily="34" charset="-34"/>
                <a:cs typeface="TH SarabunPSK" panose="020B0500040200020003" pitchFamily="34" charset="-34"/>
              </a:rPr>
              <a:t>The emergence of different types of currency also causes the function of other aspects of money Followed by more, especially the benefits received in the economy. Which makes it possible to classify the main functions of money into 4 things:</a:t>
            </a:r>
          </a:p>
          <a:p>
            <a:pPr marL="0" indent="0" algn="thaiDist">
              <a:buNone/>
            </a:pPr>
            <a:r>
              <a:rPr lang="en-US" sz="2800" b="1" dirty="0">
                <a:latin typeface="TH SarabunPSK" panose="020B0500040200020003" pitchFamily="34" charset="-34"/>
                <a:cs typeface="TH SarabunPSK" panose="020B0500040200020003" pitchFamily="34" charset="-34"/>
              </a:rPr>
              <a:t>1. Being a medium of exchange (Medium of Exchange)</a:t>
            </a:r>
          </a:p>
          <a:p>
            <a:pPr marL="0" indent="0" algn="thaiDist">
              <a:buNone/>
            </a:pPr>
            <a:r>
              <a:rPr lang="en-US" sz="2800" b="1" dirty="0">
                <a:latin typeface="TH SarabunPSK" panose="020B0500040200020003" pitchFamily="34" charset="-34"/>
                <a:cs typeface="TH SarabunPSK" panose="020B0500040200020003" pitchFamily="34" charset="-34"/>
              </a:rPr>
              <a:t>It is the first and most important duty of money. Money facilitates the exchange of goods between them by acting as an intermediary between buyers and sellers rather than the traditional direct barter system. Working together according to aptitude (</a:t>
            </a:r>
            <a:r>
              <a:rPr lang="en-US" sz="2800" b="1" dirty="0" err="1">
                <a:latin typeface="TH SarabunPSK" panose="020B0500040200020003" pitchFamily="34" charset="-34"/>
                <a:cs typeface="TH SarabunPSK" panose="020B0500040200020003" pitchFamily="34" charset="-34"/>
              </a:rPr>
              <a:t>Divison</a:t>
            </a:r>
            <a:r>
              <a:rPr lang="en-US" sz="2800" b="1" dirty="0">
                <a:latin typeface="TH SarabunPSK" panose="020B0500040200020003" pitchFamily="34" charset="-34"/>
                <a:cs typeface="TH SarabunPSK" panose="020B0500040200020003" pitchFamily="34" charset="-34"/>
              </a:rPr>
              <a:t> of labor), which helps accumulate knowledge and expertise in that subject. (Specialization), which is important in increasing productivity in the economy.</a:t>
            </a:r>
            <a:endParaRPr lang="en-US" sz="28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2505133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8357" y="1094874"/>
            <a:ext cx="10349770" cy="4608095"/>
          </a:xfrm>
        </p:spPr>
        <p:txBody>
          <a:bodyPr>
            <a:noAutofit/>
          </a:bodyPr>
          <a:lstStyle/>
          <a:p>
            <a:pPr marL="0" indent="0" algn="thaiDist">
              <a:buNone/>
            </a:pPr>
            <a:r>
              <a:rPr lang="th-TH" sz="2800" b="1" dirty="0" smtClean="0">
                <a:latin typeface="TH SarabunPSK" panose="020B0500040200020003" pitchFamily="34" charset="-34"/>
                <a:cs typeface="TH SarabunPSK" panose="020B0500040200020003" pitchFamily="34" charset="-34"/>
              </a:rPr>
              <a:t>	  </a:t>
            </a:r>
            <a:r>
              <a:rPr lang="en-US" sz="2800" b="1" dirty="0" smtClean="0">
                <a:solidFill>
                  <a:srgbClr val="FFFF00"/>
                </a:solidFill>
                <a:latin typeface="TH SarabunPSK" panose="020B0500040200020003" pitchFamily="34" charset="-34"/>
                <a:cs typeface="TH SarabunPSK" panose="020B0500040200020003" pitchFamily="34" charset="-34"/>
              </a:rPr>
              <a:t> </a:t>
            </a:r>
            <a:r>
              <a:rPr lang="th-TH" sz="2800" b="1" dirty="0" smtClean="0">
                <a:latin typeface="TH SarabunPSK" panose="020B0500040200020003" pitchFamily="34" charset="-34"/>
                <a:cs typeface="TH SarabunPSK" panose="020B0500040200020003" pitchFamily="34" charset="-34"/>
              </a:rPr>
              <a:t>		 </a:t>
            </a:r>
            <a:r>
              <a:rPr lang="en-US" sz="2800" b="1" dirty="0" smtClean="0">
                <a:latin typeface="TH SarabunPSK" panose="020B0500040200020003" pitchFamily="34" charset="-34"/>
                <a:cs typeface="TH SarabunPSK" panose="020B0500040200020003" pitchFamily="34" charset="-34"/>
              </a:rPr>
              <a:t>	</a:t>
            </a:r>
            <a:r>
              <a:rPr lang="en-US" sz="2800" b="1" dirty="0">
                <a:solidFill>
                  <a:srgbClr val="FFFF00"/>
                </a:solidFill>
                <a:latin typeface="TH SarabunPSK" panose="020B0500040200020003" pitchFamily="34" charset="-34"/>
                <a:cs typeface="TH SarabunPSK" panose="020B0500040200020003" pitchFamily="34" charset="-34"/>
              </a:rPr>
              <a:t>(3) The need to hold money for speculation</a:t>
            </a:r>
          </a:p>
          <a:p>
            <a:pPr marL="0" indent="0" algn="thaiDist">
              <a:buNone/>
            </a:pPr>
            <a:r>
              <a:rPr lang="en-US" sz="2800" b="1" dirty="0">
                <a:solidFill>
                  <a:srgbClr val="FFFF00"/>
                </a:solidFill>
                <a:latin typeface="TH SarabunPSK" panose="020B0500040200020003" pitchFamily="34" charset="-34"/>
                <a:cs typeface="TH SarabunPSK" panose="020B0500040200020003" pitchFamily="34" charset="-34"/>
              </a:rPr>
              <a:t>Those who have residual income from shopping and keep it for emergencies Such income will be used to seek returns in various forms. This may generally be deposited with a financial institution or purchased securities. While waiting for a decision on how to keep the savings in order to get satisfactory returns The saver will hold the money, so it is called The need to hold money for speculation or returns</a:t>
            </a:r>
            <a:endParaRPr lang="en-US" sz="28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2282076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6325" y="1552075"/>
            <a:ext cx="10085075" cy="4403558"/>
          </a:xfrm>
        </p:spPr>
        <p:txBody>
          <a:bodyPr>
            <a:noAutofit/>
          </a:bodyPr>
          <a:lstStyle/>
          <a:p>
            <a:pPr marL="0" indent="0" algn="thaiDist">
              <a:buNone/>
            </a:pPr>
            <a:r>
              <a:rPr lang="th-TH" sz="3200" b="1" dirty="0" smtClean="0">
                <a:latin typeface="TH SarabunPSK" panose="020B0500040200020003" pitchFamily="34" charset="-34"/>
                <a:cs typeface="TH SarabunPSK" panose="020B0500040200020003" pitchFamily="34" charset="-34"/>
              </a:rPr>
              <a:t>	 </a:t>
            </a:r>
            <a:r>
              <a:rPr lang="en-US" sz="3200" b="1" dirty="0">
                <a:latin typeface="TH SarabunPSK" panose="020B0500040200020003" pitchFamily="34" charset="-34"/>
                <a:cs typeface="TH SarabunPSK" panose="020B0500040200020003" pitchFamily="34" charset="-34"/>
              </a:rPr>
              <a:t>2. As a standard of measurement (of Exchange)</a:t>
            </a:r>
          </a:p>
          <a:p>
            <a:pPr marL="0" indent="0" algn="thaiDist">
              <a:buNone/>
            </a:pPr>
            <a:r>
              <a:rPr lang="en-US" sz="3200" b="1" dirty="0">
                <a:latin typeface="TH SarabunPSK" panose="020B0500040200020003" pitchFamily="34" charset="-34"/>
                <a:cs typeface="TH SarabunPSK" panose="020B0500040200020003" pitchFamily="34" charset="-34"/>
              </a:rPr>
              <a:t>Money is the central unit of measure for all kinds of goods and services. which has advantages This makes it possible to set prices for all kinds of products in the same currency unit. The value of different products and services can be easily compared. Make trading more convenient and faster It also created an accounting system (</a:t>
            </a:r>
            <a:r>
              <a:rPr lang="en-US" sz="3200" b="1" dirty="0" err="1">
                <a:latin typeface="TH SarabunPSK" panose="020B0500040200020003" pitchFamily="34" charset="-34"/>
                <a:cs typeface="TH SarabunPSK" panose="020B0500040200020003" pitchFamily="34" charset="-34"/>
              </a:rPr>
              <a:t>Acounting</a:t>
            </a:r>
            <a:r>
              <a:rPr lang="en-US" sz="3200" b="1" dirty="0">
                <a:latin typeface="TH SarabunPSK" panose="020B0500040200020003" pitchFamily="34" charset="-34"/>
                <a:cs typeface="TH SarabunPSK" panose="020B0500040200020003" pitchFamily="34" charset="-34"/>
              </a:rPr>
              <a:t> System) because it was able to compare numbers and collect the value of various goods and services. because they have the same units</a:t>
            </a:r>
            <a:r>
              <a:rPr lang="th-TH" sz="3200" b="1" dirty="0">
                <a:latin typeface="TH SarabunPSK" panose="020B0500040200020003" pitchFamily="34" charset="-34"/>
                <a:cs typeface="TH SarabunPSK" panose="020B0500040200020003" pitchFamily="34" charset="-34"/>
              </a:rPr>
              <a:t>	</a:t>
            </a:r>
            <a:endParaRPr lang="en-US" sz="3200" b="1" dirty="0">
              <a:latin typeface="TH SarabunPSK" panose="020B0500040200020003" pitchFamily="34" charset="-34"/>
              <a:cs typeface="TH SarabunPSK" panose="020B0500040200020003" pitchFamily="34" charset="-34"/>
            </a:endParaRPr>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val="3096144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6325" y="1552075"/>
            <a:ext cx="10085075" cy="4403558"/>
          </a:xfrm>
        </p:spPr>
        <p:txBody>
          <a:bodyPr>
            <a:noAutofit/>
          </a:bodyPr>
          <a:lstStyle/>
          <a:p>
            <a:pPr marL="0" indent="0" algn="thaiDist">
              <a:buNone/>
            </a:pPr>
            <a:r>
              <a:rPr lang="th-TH" sz="3200" b="1" dirty="0" smtClean="0">
                <a:latin typeface="TH SarabunPSK" panose="020B0500040200020003" pitchFamily="34" charset="-34"/>
                <a:cs typeface="TH SarabunPSK" panose="020B0500040200020003" pitchFamily="34" charset="-34"/>
              </a:rPr>
              <a:t>	 </a:t>
            </a:r>
            <a:r>
              <a:rPr lang="en-US" sz="3200" b="1" dirty="0">
                <a:latin typeface="TH SarabunPSK" panose="020B0500040200020003" pitchFamily="34" charset="-34"/>
                <a:cs typeface="TH SarabunPSK" panose="020B0500040200020003" pitchFamily="34" charset="-34"/>
              </a:rPr>
              <a:t>3. It is a good store of value tool.</a:t>
            </a:r>
          </a:p>
          <a:p>
            <a:pPr marL="0" indent="0" algn="thaiDist">
              <a:buNone/>
            </a:pPr>
            <a:r>
              <a:rPr lang="en-US" sz="3200" b="1" dirty="0">
                <a:latin typeface="TH SarabunPSK" panose="020B0500040200020003" pitchFamily="34" charset="-34"/>
                <a:cs typeface="TH SarabunPSK" panose="020B0500040200020003" pitchFamily="34" charset="-34"/>
              </a:rPr>
              <a:t>Compared to the direct exchange system in the past which makes it impossible to keep the value of things for a long time on the contrary The money that people exchanged turned out to be an asset that people liked to accumulate. because it represents the position and purchasing power over a period of time in the future and has the most liquidity able to purchase all kinds of goods and services according to their needs immediately</a:t>
            </a:r>
            <a:r>
              <a:rPr lang="th-TH" sz="3200" b="1" dirty="0">
                <a:latin typeface="TH SarabunPSK" panose="020B0500040200020003" pitchFamily="34" charset="-34"/>
                <a:cs typeface="TH SarabunPSK" panose="020B0500040200020003" pitchFamily="34" charset="-34"/>
              </a:rPr>
              <a:t>	</a:t>
            </a:r>
            <a:endParaRPr lang="en-US" sz="3200" b="1" dirty="0">
              <a:latin typeface="TH SarabunPSK" panose="020B0500040200020003" pitchFamily="34" charset="-34"/>
              <a:cs typeface="TH SarabunPSK" panose="020B0500040200020003" pitchFamily="34" charset="-34"/>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9740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60415" cy="894819"/>
          </a:xfrm>
        </p:spPr>
        <p:txBody>
          <a:bodyPr/>
          <a:lstStyle/>
          <a:p>
            <a:pPr algn="ctr"/>
            <a:r>
              <a:rPr lang="en-US" b="1" dirty="0" smtClean="0">
                <a:solidFill>
                  <a:srgbClr val="FFFF00"/>
                </a:solidFill>
                <a:latin typeface="TH SarabunPSK" panose="020B0500040200020003" pitchFamily="34" charset="-34"/>
                <a:cs typeface="TH SarabunPSK" panose="020B0500040200020003" pitchFamily="34" charset="-34"/>
              </a:rPr>
              <a:t>Good Money Attributes</a:t>
            </a:r>
            <a:endParaRPr lang="en-US" b="1" dirty="0">
              <a:solidFill>
                <a:srgbClr val="FFFF00"/>
              </a:solidFill>
              <a:latin typeface="TH SarabunPSK" panose="020B0500040200020003" pitchFamily="34" charset="-34"/>
              <a:cs typeface="TH SarabunPSK" panose="020B0500040200020003" pitchFamily="34" charset="-34"/>
            </a:endParaRPr>
          </a:p>
        </p:txBody>
      </p:sp>
      <p:sp>
        <p:nvSpPr>
          <p:cNvPr id="3" name="Content Placeholder 2"/>
          <p:cNvSpPr>
            <a:spLocks noGrp="1"/>
          </p:cNvSpPr>
          <p:nvPr>
            <p:ph idx="1"/>
          </p:nvPr>
        </p:nvSpPr>
        <p:spPr>
          <a:xfrm>
            <a:off x="1116325" y="1347537"/>
            <a:ext cx="10349770" cy="5245768"/>
          </a:xfrm>
        </p:spPr>
        <p:txBody>
          <a:bodyPr>
            <a:noAutofit/>
          </a:bodyPr>
          <a:lstStyle/>
          <a:p>
            <a:pPr marL="0" indent="0" algn="thaiDist">
              <a:buNone/>
            </a:pPr>
            <a:r>
              <a:rPr lang="th-TH" sz="3200" b="1" dirty="0" smtClean="0">
                <a:latin typeface="TH SarabunPSK" panose="020B0500040200020003" pitchFamily="34" charset="-34"/>
                <a:cs typeface="TH SarabunPSK" panose="020B0500040200020003" pitchFamily="34" charset="-34"/>
              </a:rPr>
              <a:t>	 </a:t>
            </a:r>
            <a:r>
              <a:rPr lang="en-US" sz="3200" b="1" dirty="0">
                <a:latin typeface="TH SarabunPSK" panose="020B0500040200020003" pitchFamily="34" charset="-34"/>
                <a:cs typeface="TH SarabunPSK" panose="020B0500040200020003" pitchFamily="34" charset="-34"/>
              </a:rPr>
              <a:t>1</a:t>
            </a:r>
            <a:r>
              <a:rPr lang="en-US" sz="3200" b="1" dirty="0" smtClean="0">
                <a:latin typeface="TH SarabunPSK" panose="020B0500040200020003" pitchFamily="34" charset="-34"/>
                <a:cs typeface="TH SarabunPSK" panose="020B0500040200020003" pitchFamily="34" charset="-34"/>
              </a:rPr>
              <a:t>. </a:t>
            </a:r>
            <a:r>
              <a:rPr lang="en-US" sz="3200" b="1" dirty="0" smtClean="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a:t>
            </a:r>
            <a:r>
              <a:rPr lang="en-US" sz="3200" b="1" dirty="0" smtClean="0">
                <a:latin typeface="TH SarabunPSK" panose="020B0500040200020003" pitchFamily="34" charset="-34"/>
                <a:cs typeface="TH SarabunPSK" panose="020B0500040200020003" pitchFamily="34" charset="-34"/>
              </a:rPr>
              <a:t>Acceptability</a:t>
            </a:r>
            <a:r>
              <a:rPr lang="th-TH" sz="3200" b="1" dirty="0" smtClean="0">
                <a:latin typeface="TH SarabunPSK" panose="020B0500040200020003" pitchFamily="34" charset="-34"/>
                <a:cs typeface="TH SarabunPSK" panose="020B0500040200020003" pitchFamily="34" charset="-34"/>
              </a:rPr>
              <a:t>)</a:t>
            </a:r>
            <a:endParaRPr lang="en-US" sz="3200" b="1" dirty="0" smtClean="0">
              <a:latin typeface="TH SarabunPSK" panose="020B0500040200020003" pitchFamily="34" charset="-34"/>
              <a:cs typeface="TH SarabunPSK" panose="020B0500040200020003" pitchFamily="34" charset="-34"/>
            </a:endParaRPr>
          </a:p>
          <a:p>
            <a:pPr marL="0" indent="0" algn="thaiDist">
              <a:buNone/>
            </a:pPr>
            <a:r>
              <a:rPr lang="en-US" sz="3200" b="1" dirty="0">
                <a:latin typeface="TH SarabunPSK" panose="020B0500040200020003" pitchFamily="34" charset="-34"/>
                <a:cs typeface="TH SarabunPSK" panose="020B0500040200020003" pitchFamily="34" charset="-34"/>
              </a:rPr>
              <a:t>	</a:t>
            </a:r>
            <a:r>
              <a:rPr lang="en-US" sz="3200" b="1" dirty="0" smtClean="0">
                <a:latin typeface="TH SarabunPSK" panose="020B0500040200020003" pitchFamily="34" charset="-34"/>
                <a:cs typeface="TH SarabunPSK" panose="020B0500040200020003" pitchFamily="34" charset="-34"/>
              </a:rPr>
              <a:t>2. </a:t>
            </a:r>
            <a:r>
              <a:rPr lang="en-US" sz="3200" b="1" dirty="0" smtClean="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a:t>
            </a:r>
            <a:r>
              <a:rPr lang="en-US" sz="3200" b="1" dirty="0" smtClean="0">
                <a:latin typeface="TH SarabunPSK" panose="020B0500040200020003" pitchFamily="34" charset="-34"/>
                <a:cs typeface="TH SarabunPSK" panose="020B0500040200020003" pitchFamily="34" charset="-34"/>
              </a:rPr>
              <a:t>Scarcity</a:t>
            </a:r>
            <a:r>
              <a:rPr lang="th-TH" sz="3200" b="1" dirty="0" smtClean="0">
                <a:latin typeface="TH SarabunPSK" panose="020B0500040200020003" pitchFamily="34" charset="-34"/>
                <a:cs typeface="TH SarabunPSK" panose="020B0500040200020003" pitchFamily="34" charset="-34"/>
              </a:rPr>
              <a:t>)</a:t>
            </a:r>
            <a:endParaRPr lang="en-US" sz="3200" b="1" dirty="0" smtClean="0">
              <a:latin typeface="TH SarabunPSK" panose="020B0500040200020003" pitchFamily="34" charset="-34"/>
              <a:cs typeface="TH SarabunPSK" panose="020B0500040200020003" pitchFamily="34" charset="-34"/>
            </a:endParaRPr>
          </a:p>
          <a:p>
            <a:pPr marL="0" indent="0" algn="thaiDist">
              <a:buNone/>
            </a:pPr>
            <a:r>
              <a:rPr lang="en-US" sz="3200" b="1" dirty="0">
                <a:latin typeface="TH SarabunPSK" panose="020B0500040200020003" pitchFamily="34" charset="-34"/>
                <a:cs typeface="TH SarabunPSK" panose="020B0500040200020003" pitchFamily="34" charset="-34"/>
              </a:rPr>
              <a:t>	</a:t>
            </a:r>
            <a:r>
              <a:rPr lang="en-US" sz="3200" b="1" dirty="0" smtClean="0">
                <a:latin typeface="TH SarabunPSK" panose="020B0500040200020003" pitchFamily="34" charset="-34"/>
                <a:cs typeface="TH SarabunPSK" panose="020B0500040200020003" pitchFamily="34" charset="-34"/>
              </a:rPr>
              <a:t>3. </a:t>
            </a:r>
            <a:r>
              <a:rPr lang="en-US" sz="3200" b="1" dirty="0" smtClean="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a:t>
            </a:r>
            <a:r>
              <a:rPr lang="en-US" sz="3200" b="1" dirty="0" smtClean="0">
                <a:latin typeface="TH SarabunPSK" panose="020B0500040200020003" pitchFamily="34" charset="-34"/>
                <a:cs typeface="TH SarabunPSK" panose="020B0500040200020003" pitchFamily="34" charset="-34"/>
              </a:rPr>
              <a:t>Durability</a:t>
            </a:r>
            <a:r>
              <a:rPr lang="th-TH" sz="3200" b="1" dirty="0" smtClean="0">
                <a:latin typeface="TH SarabunPSK" panose="020B0500040200020003" pitchFamily="34" charset="-34"/>
                <a:cs typeface="TH SarabunPSK" panose="020B0500040200020003" pitchFamily="34" charset="-34"/>
              </a:rPr>
              <a:t>)</a:t>
            </a:r>
            <a:endParaRPr lang="en-US" sz="3200" b="1" dirty="0" smtClean="0">
              <a:latin typeface="TH SarabunPSK" panose="020B0500040200020003" pitchFamily="34" charset="-34"/>
              <a:cs typeface="TH SarabunPSK" panose="020B0500040200020003" pitchFamily="34" charset="-34"/>
            </a:endParaRPr>
          </a:p>
          <a:p>
            <a:pPr marL="0" indent="0" algn="thaiDist">
              <a:buNone/>
            </a:pPr>
            <a:r>
              <a:rPr lang="en-US" sz="3200" b="1" dirty="0">
                <a:latin typeface="TH SarabunPSK" panose="020B0500040200020003" pitchFamily="34" charset="-34"/>
                <a:cs typeface="TH SarabunPSK" panose="020B0500040200020003" pitchFamily="34" charset="-34"/>
              </a:rPr>
              <a:t>	</a:t>
            </a:r>
            <a:r>
              <a:rPr lang="en-US" sz="3200" b="1" dirty="0" smtClean="0">
                <a:latin typeface="TH SarabunPSK" panose="020B0500040200020003" pitchFamily="34" charset="-34"/>
                <a:cs typeface="TH SarabunPSK" panose="020B0500040200020003" pitchFamily="34" charset="-34"/>
              </a:rPr>
              <a:t>4.</a:t>
            </a:r>
            <a:r>
              <a:rPr lang="th-TH" sz="3200" b="1" dirty="0" smtClean="0">
                <a:latin typeface="TH SarabunPSK" panose="020B0500040200020003" pitchFamily="34" charset="-34"/>
                <a:cs typeface="TH SarabunPSK" panose="020B0500040200020003" pitchFamily="34" charset="-34"/>
              </a:rPr>
              <a:t> </a:t>
            </a:r>
            <a:r>
              <a:rPr lang="en-US" sz="3200" b="1" dirty="0" smtClean="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a:t>
            </a:r>
            <a:r>
              <a:rPr lang="en-US" sz="3200" b="1" dirty="0" smtClean="0">
                <a:latin typeface="TH SarabunPSK" panose="020B0500040200020003" pitchFamily="34" charset="-34"/>
                <a:cs typeface="TH SarabunPSK" panose="020B0500040200020003" pitchFamily="34" charset="-34"/>
              </a:rPr>
              <a:t>Homogeneity</a:t>
            </a:r>
            <a:r>
              <a:rPr lang="th-TH" sz="3200" b="1" dirty="0" smtClean="0">
                <a:latin typeface="TH SarabunPSK" panose="020B0500040200020003" pitchFamily="34" charset="-34"/>
                <a:cs typeface="TH SarabunPSK" panose="020B0500040200020003" pitchFamily="34" charset="-34"/>
              </a:rPr>
              <a:t>)</a:t>
            </a:r>
            <a:endParaRPr lang="en-US" sz="3200" b="1" dirty="0" smtClean="0">
              <a:latin typeface="TH SarabunPSK" panose="020B0500040200020003" pitchFamily="34" charset="-34"/>
              <a:cs typeface="TH SarabunPSK" panose="020B0500040200020003" pitchFamily="34" charset="-34"/>
            </a:endParaRPr>
          </a:p>
          <a:p>
            <a:pPr marL="0" indent="0" algn="thaiDist">
              <a:buNone/>
            </a:pPr>
            <a:r>
              <a:rPr lang="en-US" sz="3200" b="1" dirty="0">
                <a:latin typeface="TH SarabunPSK" panose="020B0500040200020003" pitchFamily="34" charset="-34"/>
                <a:cs typeface="TH SarabunPSK" panose="020B0500040200020003" pitchFamily="34" charset="-34"/>
              </a:rPr>
              <a:t>	</a:t>
            </a:r>
            <a:r>
              <a:rPr lang="en-US" sz="3200" b="1" dirty="0" smtClean="0">
                <a:latin typeface="TH SarabunPSK" panose="020B0500040200020003" pitchFamily="34" charset="-34"/>
                <a:cs typeface="TH SarabunPSK" panose="020B0500040200020003" pitchFamily="34" charset="-34"/>
              </a:rPr>
              <a:t>5</a:t>
            </a:r>
            <a:r>
              <a:rPr lang="en-US" sz="3200" b="1" dirty="0" smtClean="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a:t>
            </a:r>
            <a:r>
              <a:rPr lang="en-US" sz="3200" b="1" dirty="0" smtClean="0">
                <a:latin typeface="TH SarabunPSK" panose="020B0500040200020003" pitchFamily="34" charset="-34"/>
                <a:cs typeface="TH SarabunPSK" panose="020B0500040200020003" pitchFamily="34" charset="-34"/>
              </a:rPr>
              <a:t>Stability in Value</a:t>
            </a:r>
            <a:r>
              <a:rPr lang="th-TH" sz="3200" b="1" dirty="0" smtClean="0">
                <a:latin typeface="TH SarabunPSK" panose="020B0500040200020003" pitchFamily="34" charset="-34"/>
                <a:cs typeface="TH SarabunPSK" panose="020B0500040200020003" pitchFamily="34" charset="-34"/>
              </a:rPr>
              <a:t>)</a:t>
            </a:r>
            <a:r>
              <a:rPr lang="en-US" sz="3200" b="1" dirty="0" smtClean="0">
                <a:latin typeface="TH SarabunPSK" panose="020B0500040200020003" pitchFamily="34" charset="-34"/>
                <a:cs typeface="TH SarabunPSK" panose="020B0500040200020003" pitchFamily="34" charset="-34"/>
              </a:rPr>
              <a:t> </a:t>
            </a:r>
            <a:r>
              <a:rPr lang="en-US" sz="3200" b="1" dirty="0" smtClean="0">
                <a:latin typeface="TH SarabunPSK" panose="020B0500040200020003" pitchFamily="34" charset="-34"/>
                <a:cs typeface="TH SarabunPSK" panose="020B0500040200020003" pitchFamily="34" charset="-34"/>
              </a:rPr>
              <a:t> </a:t>
            </a:r>
            <a:endParaRPr lang="th-TH" sz="3200" b="1" dirty="0" smtClean="0">
              <a:latin typeface="TH SarabunPSK" panose="020B0500040200020003" pitchFamily="34" charset="-34"/>
              <a:cs typeface="TH SarabunPSK" panose="020B0500040200020003" pitchFamily="34" charset="-34"/>
            </a:endParaRPr>
          </a:p>
          <a:p>
            <a:pPr marL="0" indent="0" algn="thaiDist">
              <a:buNone/>
            </a:pPr>
            <a:r>
              <a:rPr lang="th-TH" sz="3200" b="1" dirty="0">
                <a:latin typeface="TH SarabunPSK" panose="020B0500040200020003" pitchFamily="34" charset="-34"/>
                <a:cs typeface="TH SarabunPSK" panose="020B0500040200020003" pitchFamily="34" charset="-34"/>
              </a:rPr>
              <a:t>	</a:t>
            </a:r>
            <a:r>
              <a:rPr lang="en-US" sz="3200" b="1" dirty="0" smtClean="0">
                <a:latin typeface="TH SarabunPSK" panose="020B0500040200020003" pitchFamily="34" charset="-34"/>
                <a:cs typeface="TH SarabunPSK" panose="020B0500040200020003" pitchFamily="34" charset="-34"/>
              </a:rPr>
              <a:t>6. </a:t>
            </a:r>
            <a:r>
              <a:rPr lang="en-US" sz="3200" b="1" dirty="0" smtClean="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a:t>
            </a:r>
            <a:r>
              <a:rPr lang="en-US" sz="3200" b="1" dirty="0" smtClean="0">
                <a:latin typeface="TH SarabunPSK" panose="020B0500040200020003" pitchFamily="34" charset="-34"/>
                <a:cs typeface="TH SarabunPSK" panose="020B0500040200020003" pitchFamily="34" charset="-34"/>
              </a:rPr>
              <a:t>Ease of Recognition</a:t>
            </a:r>
            <a:r>
              <a:rPr lang="th-TH" sz="3200" b="1" dirty="0" smtClean="0">
                <a:latin typeface="TH SarabunPSK" panose="020B0500040200020003" pitchFamily="34" charset="-34"/>
                <a:cs typeface="TH SarabunPSK" panose="020B0500040200020003" pitchFamily="34" charset="-34"/>
              </a:rPr>
              <a:t>)</a:t>
            </a:r>
            <a:endParaRPr lang="en-US" sz="3200" b="1" dirty="0" smtClean="0">
              <a:latin typeface="TH SarabunPSK" panose="020B0500040200020003" pitchFamily="34" charset="-34"/>
              <a:cs typeface="TH SarabunPSK" panose="020B0500040200020003" pitchFamily="34" charset="-34"/>
            </a:endParaRPr>
          </a:p>
          <a:p>
            <a:pPr marL="0" indent="0" algn="thaiDist">
              <a:buNone/>
            </a:pPr>
            <a:r>
              <a:rPr lang="en-US" sz="3200" b="1" dirty="0">
                <a:latin typeface="TH SarabunPSK" panose="020B0500040200020003" pitchFamily="34" charset="-34"/>
                <a:cs typeface="TH SarabunPSK" panose="020B0500040200020003" pitchFamily="34" charset="-34"/>
              </a:rPr>
              <a:t>	</a:t>
            </a:r>
            <a:r>
              <a:rPr lang="en-US" sz="3200" b="1" dirty="0" smtClean="0">
                <a:latin typeface="TH SarabunPSK" panose="020B0500040200020003" pitchFamily="34" charset="-34"/>
                <a:cs typeface="TH SarabunPSK" panose="020B0500040200020003" pitchFamily="34" charset="-34"/>
              </a:rPr>
              <a:t>7. </a:t>
            </a:r>
            <a:r>
              <a:rPr lang="en-US" sz="3200" b="1" dirty="0" smtClean="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a:t>
            </a:r>
            <a:r>
              <a:rPr lang="en-US" sz="3200" b="1" dirty="0" smtClean="0">
                <a:latin typeface="TH SarabunPSK" panose="020B0500040200020003" pitchFamily="34" charset="-34"/>
                <a:cs typeface="TH SarabunPSK" panose="020B0500040200020003" pitchFamily="34" charset="-34"/>
              </a:rPr>
              <a:t>Divisibility</a:t>
            </a:r>
            <a:r>
              <a:rPr lang="th-TH" sz="3200" b="1" dirty="0" smtClean="0">
                <a:latin typeface="TH SarabunPSK" panose="020B0500040200020003" pitchFamily="34" charset="-34"/>
                <a:cs typeface="TH SarabunPSK" panose="020B0500040200020003" pitchFamily="34" charset="-34"/>
              </a:rPr>
              <a:t>)</a:t>
            </a:r>
            <a:endParaRPr lang="en-US" sz="3200" b="1" dirty="0" smtClean="0">
              <a:latin typeface="TH SarabunPSK" panose="020B0500040200020003" pitchFamily="34" charset="-34"/>
              <a:cs typeface="TH SarabunPSK" panose="020B0500040200020003" pitchFamily="34" charset="-34"/>
            </a:endParaRPr>
          </a:p>
          <a:p>
            <a:pPr marL="0" indent="0" algn="thaiDist">
              <a:buNone/>
            </a:pPr>
            <a:r>
              <a:rPr lang="th-TH" sz="3200" b="1" dirty="0">
                <a:latin typeface="TH SarabunPSK" panose="020B0500040200020003" pitchFamily="34" charset="-34"/>
                <a:cs typeface="TH SarabunPSK" panose="020B0500040200020003" pitchFamily="34" charset="-34"/>
              </a:rPr>
              <a:t>	</a:t>
            </a:r>
            <a:r>
              <a:rPr lang="en-US" sz="3200" b="1" dirty="0" smtClean="0">
                <a:latin typeface="TH SarabunPSK" panose="020B0500040200020003" pitchFamily="34" charset="-34"/>
                <a:cs typeface="TH SarabunPSK" panose="020B0500040200020003" pitchFamily="34" charset="-34"/>
              </a:rPr>
              <a:t>8. </a:t>
            </a:r>
            <a:r>
              <a:rPr lang="en-US" sz="3200" b="1" dirty="0" smtClean="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a:t>
            </a:r>
            <a:r>
              <a:rPr lang="en-US" sz="3200" b="1" dirty="0" smtClean="0">
                <a:latin typeface="TH SarabunPSK" panose="020B0500040200020003" pitchFamily="34" charset="-34"/>
                <a:cs typeface="TH SarabunPSK" panose="020B0500040200020003" pitchFamily="34" charset="-34"/>
              </a:rPr>
              <a:t>Portability</a:t>
            </a:r>
            <a:r>
              <a:rPr lang="th-TH" sz="3200" b="1" dirty="0" smtClean="0">
                <a:latin typeface="TH SarabunPSK" panose="020B0500040200020003" pitchFamily="34" charset="-34"/>
                <a:cs typeface="TH SarabunPSK" panose="020B0500040200020003" pitchFamily="34" charset="-34"/>
              </a:rPr>
              <a:t>)</a:t>
            </a:r>
          </a:p>
          <a:p>
            <a:pPr marL="0" indent="0" algn="thaiDist">
              <a:buNone/>
            </a:pPr>
            <a:r>
              <a:rPr lang="th-TH" sz="3200" b="1" dirty="0">
                <a:latin typeface="TH SarabunPSK" panose="020B0500040200020003" pitchFamily="34" charset="-34"/>
                <a:cs typeface="TH SarabunPSK" panose="020B0500040200020003" pitchFamily="34" charset="-34"/>
              </a:rPr>
              <a:t>	</a:t>
            </a:r>
            <a:endParaRPr lang="en-US" sz="32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086361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60415" cy="894819"/>
          </a:xfrm>
        </p:spPr>
        <p:txBody>
          <a:bodyPr/>
          <a:lstStyle/>
          <a:p>
            <a:pPr algn="ctr"/>
            <a:r>
              <a:rPr lang="en-US" b="1" dirty="0" smtClean="0">
                <a:solidFill>
                  <a:srgbClr val="FFFF00"/>
                </a:solidFill>
                <a:latin typeface="TH SarabunPSK" panose="020B0500040200020003" pitchFamily="34" charset="-34"/>
                <a:cs typeface="TH SarabunPSK" panose="020B0500040200020003" pitchFamily="34" charset="-34"/>
              </a:rPr>
              <a:t> </a:t>
            </a:r>
            <a:r>
              <a:rPr lang="en-US" b="1" dirty="0">
                <a:solidFill>
                  <a:srgbClr val="FFFF00"/>
                </a:solidFill>
                <a:latin typeface="TH SarabunPSK" panose="020B0500040200020003" pitchFamily="34" charset="-34"/>
                <a:cs typeface="TH SarabunPSK" panose="020B0500040200020003" pitchFamily="34" charset="-34"/>
              </a:rPr>
              <a:t>value for money</a:t>
            </a:r>
            <a:endParaRPr lang="en-US" b="1" dirty="0">
              <a:solidFill>
                <a:srgbClr val="FFFF00"/>
              </a:solidFill>
              <a:latin typeface="TH SarabunPSK" panose="020B0500040200020003" pitchFamily="34" charset="-34"/>
              <a:cs typeface="TH SarabunPSK" panose="020B0500040200020003" pitchFamily="34" charset="-34"/>
            </a:endParaRPr>
          </a:p>
        </p:txBody>
      </p:sp>
      <p:sp>
        <p:nvSpPr>
          <p:cNvPr id="3" name="Content Placeholder 2"/>
          <p:cNvSpPr>
            <a:spLocks noGrp="1"/>
          </p:cNvSpPr>
          <p:nvPr>
            <p:ph idx="1"/>
          </p:nvPr>
        </p:nvSpPr>
        <p:spPr>
          <a:xfrm>
            <a:off x="1116325" y="1347537"/>
            <a:ext cx="10349770" cy="5245768"/>
          </a:xfrm>
        </p:spPr>
        <p:txBody>
          <a:bodyPr>
            <a:noAutofit/>
          </a:bodyPr>
          <a:lstStyle/>
          <a:p>
            <a:pPr marL="0" indent="0" algn="thaiDist">
              <a:buNone/>
            </a:pPr>
            <a:r>
              <a:rPr lang="th-TH" sz="2400" b="1" dirty="0" smtClean="0">
                <a:latin typeface="TH SarabunPSK" panose="020B0500040200020003" pitchFamily="34" charset="-34"/>
                <a:cs typeface="TH SarabunPSK" panose="020B0500040200020003" pitchFamily="34" charset="-34"/>
              </a:rPr>
              <a:t>	</a:t>
            </a:r>
            <a:r>
              <a:rPr lang="en-US" sz="2400" b="1" dirty="0">
                <a:latin typeface="TH SarabunPSK" panose="020B0500040200020003" pitchFamily="34" charset="-34"/>
                <a:cs typeface="TH SarabunPSK" panose="020B0500040200020003" pitchFamily="34" charset="-34"/>
              </a:rPr>
              <a:t>The value of money (Value of Money) refers to the purchasing power (Purchasing Power) products and services that will allow humans to consume what they want.</a:t>
            </a:r>
          </a:p>
          <a:p>
            <a:pPr marL="0" indent="0" algn="thaiDist">
              <a:buNone/>
            </a:pPr>
            <a:r>
              <a:rPr lang="en-US" sz="2400" b="1" dirty="0">
                <a:latin typeface="TH SarabunPSK" panose="020B0500040200020003" pitchFamily="34" charset="-34"/>
                <a:cs typeface="TH SarabunPSK" panose="020B0500040200020003" pitchFamily="34" charset="-34"/>
              </a:rPr>
              <a:t>If each unit of money can be used to buy more goods and services It shows that the value of money is greater.</a:t>
            </a:r>
          </a:p>
          <a:p>
            <a:pPr marL="0" indent="0" algn="thaiDist">
              <a:buNone/>
            </a:pPr>
            <a:r>
              <a:rPr lang="en-US" sz="2400" b="1" dirty="0">
                <a:latin typeface="TH SarabunPSK" panose="020B0500040200020003" pitchFamily="34" charset="-34"/>
                <a:cs typeface="TH SarabunPSK" panose="020B0500040200020003" pitchFamily="34" charset="-34"/>
              </a:rPr>
              <a:t>If each unit of money can buy fewer goods and services It shows that the value of money has decreased.</a:t>
            </a:r>
          </a:p>
          <a:p>
            <a:pPr marL="0" indent="0" algn="thaiDist">
              <a:buNone/>
            </a:pPr>
            <a:r>
              <a:rPr lang="en-US" sz="2400" b="1" dirty="0">
                <a:latin typeface="TH SarabunPSK" panose="020B0500040200020003" pitchFamily="34" charset="-34"/>
                <a:cs typeface="TH SarabunPSK" panose="020B0500040200020003" pitchFamily="34" charset="-34"/>
              </a:rPr>
              <a:t>Normally, the value of each currency used in that area is constant. If the prices of goods and services in that area do not change But if the prices of goods and services are rising or falling would inevitably affect the purchasing power of goods and services to decrease or increase which will inevitably cause the value of money to decrease or increase accordingly</a:t>
            </a:r>
          </a:p>
          <a:p>
            <a:pPr marL="0" indent="0" algn="thaiDist">
              <a:buNone/>
            </a:pPr>
            <a:r>
              <a:rPr lang="en-US" sz="2400" b="1" dirty="0">
                <a:latin typeface="TH SarabunPSK" panose="020B0500040200020003" pitchFamily="34" charset="-34"/>
                <a:cs typeface="TH SarabunPSK" panose="020B0500040200020003" pitchFamily="34" charset="-34"/>
              </a:rPr>
              <a:t>In addition, the change in the value of money also depends on factors outside the area, namely exchange rate</a:t>
            </a:r>
            <a:r>
              <a:rPr lang="th-TH" sz="2400" b="1" dirty="0">
                <a:latin typeface="TH SarabunPSK" panose="020B0500040200020003" pitchFamily="34" charset="-34"/>
                <a:cs typeface="TH SarabunPSK" panose="020B0500040200020003" pitchFamily="34" charset="-34"/>
              </a:rPr>
              <a:t>	</a:t>
            </a:r>
            <a:endParaRPr lang="en-US" sz="24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973927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60415" cy="894819"/>
          </a:xfrm>
        </p:spPr>
        <p:txBody>
          <a:bodyPr/>
          <a:lstStyle/>
          <a:p>
            <a:pPr algn="ctr"/>
            <a:r>
              <a:rPr lang="en-US" b="1" dirty="0" smtClean="0">
                <a:solidFill>
                  <a:srgbClr val="FFFF00"/>
                </a:solidFill>
                <a:latin typeface="TH SarabunPSK" panose="020B0500040200020003" pitchFamily="34" charset="-34"/>
                <a:cs typeface="TH SarabunPSK" panose="020B0500040200020003" pitchFamily="34" charset="-34"/>
              </a:rPr>
              <a:t> </a:t>
            </a:r>
            <a:r>
              <a:rPr lang="en-US" dirty="0">
                <a:solidFill>
                  <a:srgbClr val="FFFF00"/>
                </a:solidFill>
                <a:latin typeface="TH SarabunPSK" panose="020B0500040200020003" pitchFamily="34" charset="-34"/>
                <a:cs typeface="TH SarabunPSK" panose="020B0500040200020003" pitchFamily="34" charset="-34"/>
              </a:rPr>
              <a:t>The value of money is classified into 2 types.</a:t>
            </a:r>
            <a:endParaRPr lang="en-US" dirty="0">
              <a:solidFill>
                <a:srgbClr val="FFFF00"/>
              </a:solidFill>
              <a:latin typeface="TH SarabunPSK" panose="020B0500040200020003" pitchFamily="34" charset="-34"/>
              <a:cs typeface="TH SarabunPSK" panose="020B0500040200020003" pitchFamily="34" charset="-34"/>
            </a:endParaRPr>
          </a:p>
        </p:txBody>
      </p:sp>
      <p:sp>
        <p:nvSpPr>
          <p:cNvPr id="3" name="Content Placeholder 2"/>
          <p:cNvSpPr>
            <a:spLocks noGrp="1"/>
          </p:cNvSpPr>
          <p:nvPr>
            <p:ph idx="1"/>
          </p:nvPr>
        </p:nvSpPr>
        <p:spPr>
          <a:xfrm>
            <a:off x="1116325" y="1347537"/>
            <a:ext cx="10217422" cy="4355431"/>
          </a:xfrm>
        </p:spPr>
        <p:txBody>
          <a:bodyPr>
            <a:noAutofit/>
          </a:bodyPr>
          <a:lstStyle/>
          <a:p>
            <a:pPr marL="0" indent="0" algn="thaiDist">
              <a:buNone/>
            </a:pPr>
            <a:r>
              <a:rPr lang="th-TH" sz="2800" b="1" dirty="0" smtClean="0">
                <a:latin typeface="TH SarabunPSK" panose="020B0500040200020003" pitchFamily="34" charset="-34"/>
                <a:cs typeface="TH SarabunPSK" panose="020B0500040200020003" pitchFamily="34" charset="-34"/>
              </a:rPr>
              <a:t>	</a:t>
            </a:r>
            <a:r>
              <a:rPr lang="en-US" sz="2800" dirty="0">
                <a:latin typeface="TH SarabunPSK" panose="020B0500040200020003" pitchFamily="34" charset="-34"/>
                <a:cs typeface="TH SarabunPSK" panose="020B0500040200020003" pitchFamily="34" charset="-34"/>
              </a:rPr>
              <a:t>1. The internal value of money (Internal Value) refers to the purchasing power of money in the purchase of goods and services within the area, for example, the currency within Thailand is the internal value of the baht. It is the purchasing power of goods and services within Thailand. The change in the internal currency of an area can therefore be determined from the change in the price level of goods.</a:t>
            </a:r>
          </a:p>
          <a:p>
            <a:pPr marL="0" indent="0" algn="thaiDist">
              <a:buNone/>
            </a:pPr>
            <a:r>
              <a:rPr lang="en-US" sz="2800" dirty="0">
                <a:latin typeface="TH SarabunPSK" panose="020B0500040200020003" pitchFamily="34" charset="-34"/>
                <a:cs typeface="TH SarabunPSK" panose="020B0500040200020003" pitchFamily="34" charset="-34"/>
              </a:rPr>
              <a:t>There are many kinds of products and services in one area. The increase or decrease of the product may go in different directions and be unequal.</a:t>
            </a:r>
          </a:p>
          <a:p>
            <a:pPr marL="0" indent="0" algn="thaiDist">
              <a:buNone/>
            </a:pPr>
            <a:r>
              <a:rPr lang="en-US" sz="2800" dirty="0">
                <a:latin typeface="TH SarabunPSK" panose="020B0500040200020003" pitchFamily="34" charset="-34"/>
                <a:cs typeface="TH SarabunPSK" panose="020B0500040200020003" pitchFamily="34" charset="-34"/>
              </a:rPr>
              <a:t>Therefore, the measure of internal currency must be compared with the General Price Level, which is the average price in the form of "Price Index".</a:t>
            </a:r>
            <a:endParaRPr lang="en-US" sz="2800"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56778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60415" cy="894819"/>
          </a:xfrm>
        </p:spPr>
        <p:txBody>
          <a:bodyPr/>
          <a:lstStyle/>
          <a:p>
            <a:pPr algn="ctr"/>
            <a:r>
              <a:rPr lang="en-US" b="1" dirty="0" smtClean="0">
                <a:solidFill>
                  <a:srgbClr val="FFFF00"/>
                </a:solidFill>
                <a:latin typeface="TH SarabunPSK" panose="020B0500040200020003" pitchFamily="34" charset="-34"/>
                <a:cs typeface="TH SarabunPSK" panose="020B0500040200020003" pitchFamily="34" charset="-34"/>
              </a:rPr>
              <a:t> </a:t>
            </a:r>
            <a:r>
              <a:rPr lang="en-US" b="1" dirty="0" smtClean="0">
                <a:solidFill>
                  <a:srgbClr val="FFFF00"/>
                </a:solidFill>
                <a:latin typeface="TH SarabunPSK" panose="020B0500040200020003" pitchFamily="34" charset="-34"/>
                <a:cs typeface="TH SarabunPSK" panose="020B0500040200020003" pitchFamily="34" charset="-34"/>
              </a:rPr>
              <a:t> </a:t>
            </a:r>
            <a:endParaRPr lang="en-US" b="1" dirty="0">
              <a:solidFill>
                <a:srgbClr val="FFFF00"/>
              </a:solidFill>
              <a:latin typeface="TH SarabunPSK" panose="020B0500040200020003" pitchFamily="34" charset="-34"/>
              <a:cs typeface="TH SarabunPSK" panose="020B0500040200020003" pitchFamily="34" charset="-34"/>
            </a:endParaRPr>
          </a:p>
        </p:txBody>
      </p:sp>
      <p:sp>
        <p:nvSpPr>
          <p:cNvPr id="3" name="Content Placeholder 2"/>
          <p:cNvSpPr>
            <a:spLocks noGrp="1"/>
          </p:cNvSpPr>
          <p:nvPr>
            <p:ph idx="1"/>
          </p:nvPr>
        </p:nvSpPr>
        <p:spPr>
          <a:xfrm>
            <a:off x="1116325" y="1347537"/>
            <a:ext cx="10349770" cy="5137484"/>
          </a:xfrm>
        </p:spPr>
        <p:txBody>
          <a:bodyPr>
            <a:noAutofit/>
          </a:bodyPr>
          <a:lstStyle/>
          <a:p>
            <a:pPr marL="0" indent="0" algn="thaiDist">
              <a:buNone/>
            </a:pPr>
            <a:r>
              <a:rPr lang="th-TH" sz="2800" b="1" dirty="0" smtClean="0">
                <a:latin typeface="TH SarabunPSK" panose="020B0500040200020003" pitchFamily="34" charset="-34"/>
                <a:cs typeface="TH SarabunPSK" panose="020B0500040200020003" pitchFamily="34" charset="-34"/>
              </a:rPr>
              <a:t>	  </a:t>
            </a:r>
            <a:r>
              <a:rPr lang="en-US" sz="2800" b="1" dirty="0">
                <a:latin typeface="TH SarabunPSK" panose="020B0500040200020003" pitchFamily="34" charset="-34"/>
                <a:cs typeface="TH SarabunPSK" panose="020B0500040200020003" pitchFamily="34" charset="-34"/>
              </a:rPr>
              <a:t>2. External value of money (External Value) is the purchasing power of money to buy goods and services from outside the area, such as the external value of the baht. It is the purchasing power of baht in exchange for purchasing goods and services from abroad, etc.</a:t>
            </a:r>
          </a:p>
          <a:p>
            <a:pPr marL="0" indent="0" algn="thaiDist">
              <a:buNone/>
            </a:pPr>
            <a:r>
              <a:rPr lang="en-US" sz="2800" b="1" dirty="0">
                <a:latin typeface="TH SarabunPSK" panose="020B0500040200020003" pitchFamily="34" charset="-34"/>
                <a:cs typeface="TH SarabunPSK" panose="020B0500040200020003" pitchFamily="34" charset="-34"/>
              </a:rPr>
              <a:t>Even though the external value of money changes according to the price of goods, just like the internal value of money. But since the trading of goods and services from foreign countries is often done in a currency that is different from the domestic trade. The price used is the price of goods and services in one currency compared to the price of goods in another currency.</a:t>
            </a:r>
          </a:p>
          <a:p>
            <a:pPr marL="0" indent="0" algn="thaiDist">
              <a:buNone/>
            </a:pPr>
            <a:r>
              <a:rPr lang="en-US" sz="2800" b="1" dirty="0">
                <a:latin typeface="TH SarabunPSK" panose="020B0500040200020003" pitchFamily="34" charset="-34"/>
                <a:cs typeface="TH SarabunPSK" panose="020B0500040200020003" pitchFamily="34" charset="-34"/>
              </a:rPr>
              <a:t>Therefore, the value of external money is determined by the change in "Exchange Rate", for example</a:t>
            </a:r>
            <a:r>
              <a:rPr lang="th-TH" sz="2800" b="1" dirty="0">
                <a:latin typeface="TH SarabunPSK" panose="020B0500040200020003" pitchFamily="34" charset="-34"/>
                <a:cs typeface="TH SarabunPSK" panose="020B0500040200020003" pitchFamily="34" charset="-34"/>
              </a:rPr>
              <a:t>	</a:t>
            </a:r>
            <a:r>
              <a:rPr lang="th-TH" sz="2800" b="1" dirty="0" smtClean="0">
                <a:latin typeface="TH SarabunPSK" panose="020B0500040200020003" pitchFamily="34" charset="-34"/>
                <a:cs typeface="TH SarabunPSK" panose="020B0500040200020003" pitchFamily="34" charset="-34"/>
              </a:rPr>
              <a:t>		</a:t>
            </a:r>
            <a:endParaRPr lang="en-US" sz="28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782020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60415" cy="894819"/>
          </a:xfrm>
        </p:spPr>
        <p:txBody>
          <a:bodyPr/>
          <a:lstStyle/>
          <a:p>
            <a:pPr algn="ctr"/>
            <a:r>
              <a:rPr lang="en-US" b="1" dirty="0" smtClean="0">
                <a:solidFill>
                  <a:srgbClr val="FFFF00"/>
                </a:solidFill>
                <a:latin typeface="TH SarabunPSK" panose="020B0500040200020003" pitchFamily="34" charset="-34"/>
                <a:cs typeface="TH SarabunPSK" panose="020B0500040200020003" pitchFamily="34" charset="-34"/>
              </a:rPr>
              <a:t> </a:t>
            </a:r>
            <a:r>
              <a:rPr lang="en-US" b="1" dirty="0">
                <a:solidFill>
                  <a:srgbClr val="FFFF00"/>
                </a:solidFill>
                <a:latin typeface="TH SarabunPSK" panose="020B0500040200020003" pitchFamily="34" charset="-34"/>
                <a:cs typeface="TH SarabunPSK" panose="020B0500040200020003" pitchFamily="34" charset="-34"/>
              </a:rPr>
              <a:t>The demand for money and the supply of money</a:t>
            </a:r>
            <a:endParaRPr lang="en-US" b="1" dirty="0">
              <a:solidFill>
                <a:srgbClr val="FFFF00"/>
              </a:solidFill>
              <a:latin typeface="TH SarabunPSK" panose="020B0500040200020003" pitchFamily="34" charset="-34"/>
              <a:cs typeface="TH SarabunPSK" panose="020B0500040200020003" pitchFamily="34" charset="-34"/>
            </a:endParaRPr>
          </a:p>
        </p:txBody>
      </p:sp>
      <p:sp>
        <p:nvSpPr>
          <p:cNvPr id="3" name="Content Placeholder 2"/>
          <p:cNvSpPr>
            <a:spLocks noGrp="1"/>
          </p:cNvSpPr>
          <p:nvPr>
            <p:ph idx="1"/>
          </p:nvPr>
        </p:nvSpPr>
        <p:spPr>
          <a:xfrm>
            <a:off x="1116325" y="1347537"/>
            <a:ext cx="10365926" cy="5092452"/>
          </a:xfrm>
        </p:spPr>
        <p:txBody>
          <a:bodyPr>
            <a:noAutofit/>
          </a:bodyPr>
          <a:lstStyle/>
          <a:p>
            <a:pPr marL="0" indent="0" algn="thaiDist">
              <a:buNone/>
            </a:pPr>
            <a:r>
              <a:rPr lang="th-TH" sz="2800" b="1" dirty="0" smtClean="0">
                <a:latin typeface="TH SarabunPSK" panose="020B0500040200020003" pitchFamily="34" charset="-34"/>
                <a:cs typeface="TH SarabunPSK" panose="020B0500040200020003" pitchFamily="34" charset="-34"/>
              </a:rPr>
              <a:t>	  </a:t>
            </a:r>
            <a:r>
              <a:rPr lang="en-US" sz="2800" b="1" dirty="0">
                <a:solidFill>
                  <a:srgbClr val="FFFF00"/>
                </a:solidFill>
                <a:latin typeface="TH SarabunPSK" panose="020B0500040200020003" pitchFamily="34" charset="-34"/>
                <a:cs typeface="TH SarabunPSK" panose="020B0500040200020003" pitchFamily="34" charset="-34"/>
              </a:rPr>
              <a:t>1. Demand for Money</a:t>
            </a:r>
          </a:p>
          <a:p>
            <a:pPr marL="0" indent="0" algn="thaiDist">
              <a:buNone/>
            </a:pPr>
            <a:r>
              <a:rPr lang="en-US" sz="2800" b="1" dirty="0">
                <a:solidFill>
                  <a:srgbClr val="FFFF00"/>
                </a:solidFill>
                <a:latin typeface="TH SarabunPSK" panose="020B0500040200020003" pitchFamily="34" charset="-34"/>
                <a:cs typeface="TH SarabunPSK" panose="020B0500040200020003" pitchFamily="34" charset="-34"/>
              </a:rPr>
              <a:t>Keynesian Monetary Theory is the total amount of money an economy needs to hold at any given moment. Keynesian Monetary Theory is now the most widely used rationale for describing the need for money. The demand for holding money is classified into 3 parts as follows:</a:t>
            </a:r>
          </a:p>
          <a:p>
            <a:pPr marL="0" indent="0" algn="thaiDist">
              <a:buNone/>
            </a:pPr>
            <a:r>
              <a:rPr lang="en-US" sz="2800" b="1" dirty="0">
                <a:solidFill>
                  <a:srgbClr val="FFFF00"/>
                </a:solidFill>
                <a:latin typeface="TH SarabunPSK" panose="020B0500040200020003" pitchFamily="34" charset="-34"/>
                <a:cs typeface="TH SarabunPSK" panose="020B0500040200020003" pitchFamily="34" charset="-34"/>
              </a:rPr>
              <a:t>(1) The need to hold money for shopping It is a requirement for both individuals and businesses to hold a certain amount of money for their daily expenses. Holding money like this therefore depends on income, both in terms of the “income amount” received, that is, the need to hold money for daily expenses will increase with the increase in income. and depends “Time to earn income compared to expenses to be incurred”, for example</a:t>
            </a:r>
            <a:r>
              <a:rPr lang="th-TH" sz="2800" b="1" dirty="0">
                <a:solidFill>
                  <a:srgbClr val="FF0000"/>
                </a:solidFill>
                <a:latin typeface="TH SarabunPSK" panose="020B0500040200020003" pitchFamily="34" charset="-34"/>
                <a:cs typeface="TH SarabunPSK" panose="020B0500040200020003" pitchFamily="34" charset="-34"/>
              </a:rPr>
              <a:t>	</a:t>
            </a:r>
            <a:r>
              <a:rPr lang="th-TH" sz="2800" b="1" dirty="0" smtClean="0">
                <a:solidFill>
                  <a:srgbClr val="FF0000"/>
                </a:solidFill>
                <a:latin typeface="TH SarabunPSK" panose="020B0500040200020003" pitchFamily="34" charset="-34"/>
                <a:cs typeface="TH SarabunPSK" panose="020B0500040200020003" pitchFamily="34" charset="-34"/>
              </a:rPr>
              <a:t>	</a:t>
            </a:r>
            <a:r>
              <a:rPr lang="th-TH" sz="2800" b="1" dirty="0">
                <a:latin typeface="TH SarabunPSK" panose="020B0500040200020003" pitchFamily="34" charset="-34"/>
                <a:cs typeface="TH SarabunPSK" panose="020B0500040200020003" pitchFamily="34" charset="-34"/>
              </a:rPr>
              <a:t>	</a:t>
            </a:r>
            <a:r>
              <a:rPr lang="th-TH" sz="2800" b="1" dirty="0" smtClean="0">
                <a:latin typeface="TH SarabunPSK" panose="020B0500040200020003" pitchFamily="34" charset="-34"/>
                <a:cs typeface="TH SarabunPSK" panose="020B0500040200020003" pitchFamily="34" charset="-34"/>
              </a:rPr>
              <a:t>		</a:t>
            </a:r>
            <a:endParaRPr lang="en-US" sz="28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35446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0231" y="709863"/>
            <a:ext cx="10349770" cy="4608095"/>
          </a:xfrm>
        </p:spPr>
        <p:txBody>
          <a:bodyPr>
            <a:noAutofit/>
          </a:bodyPr>
          <a:lstStyle/>
          <a:p>
            <a:pPr marL="0" indent="0" algn="thaiDist">
              <a:buNone/>
            </a:pPr>
            <a:r>
              <a:rPr lang="th-TH" sz="2800" b="1" dirty="0" smtClean="0">
                <a:latin typeface="TH SarabunPSK" panose="020B0500040200020003" pitchFamily="34" charset="-34"/>
                <a:cs typeface="TH SarabunPSK" panose="020B0500040200020003" pitchFamily="34" charset="-34"/>
              </a:rPr>
              <a:t>	  </a:t>
            </a:r>
            <a:r>
              <a:rPr lang="en-US" sz="2800" b="1" dirty="0" smtClean="0">
                <a:solidFill>
                  <a:srgbClr val="FFFF00"/>
                </a:solidFill>
                <a:latin typeface="TH SarabunPSK" panose="020B0500040200020003" pitchFamily="34" charset="-34"/>
                <a:cs typeface="TH SarabunPSK" panose="020B0500040200020003" pitchFamily="34" charset="-34"/>
              </a:rPr>
              <a:t> </a:t>
            </a:r>
            <a:r>
              <a:rPr lang="th-TH" sz="2800" b="1" dirty="0" smtClean="0">
                <a:latin typeface="TH SarabunPSK" panose="020B0500040200020003" pitchFamily="34" charset="-34"/>
                <a:cs typeface="TH SarabunPSK" panose="020B0500040200020003" pitchFamily="34" charset="-34"/>
              </a:rPr>
              <a:t>		 </a:t>
            </a:r>
            <a:r>
              <a:rPr lang="en-US" sz="2800" b="1" dirty="0" smtClean="0">
                <a:latin typeface="TH SarabunPSK" panose="020B0500040200020003" pitchFamily="34" charset="-34"/>
                <a:cs typeface="TH SarabunPSK" panose="020B0500040200020003" pitchFamily="34" charset="-34"/>
              </a:rPr>
              <a:t>	</a:t>
            </a:r>
            <a:r>
              <a:rPr lang="en-US" sz="2800" b="1" dirty="0">
                <a:solidFill>
                  <a:srgbClr val="FFFF00"/>
                </a:solidFill>
                <a:latin typeface="TH SarabunPSK" panose="020B0500040200020003" pitchFamily="34" charset="-34"/>
                <a:cs typeface="TH SarabunPSK" panose="020B0500040200020003" pitchFamily="34" charset="-34"/>
              </a:rPr>
              <a:t>(2) The need to hold money for emergency expenses</a:t>
            </a:r>
          </a:p>
          <a:p>
            <a:pPr marL="0" indent="0" algn="thaiDist">
              <a:buNone/>
            </a:pPr>
            <a:r>
              <a:rPr lang="en-US" sz="2800" b="1" dirty="0">
                <a:solidFill>
                  <a:srgbClr val="FFFF00"/>
                </a:solidFill>
                <a:latin typeface="TH SarabunPSK" panose="020B0500040200020003" pitchFamily="34" charset="-34"/>
                <a:cs typeface="TH SarabunPSK" panose="020B0500040200020003" pitchFamily="34" charset="-34"/>
              </a:rPr>
              <a:t>It is the desire to hold money in case of sudden expenses. for unforeseeable events such as accidents and illnesses or business unit strikes.</a:t>
            </a:r>
          </a:p>
          <a:p>
            <a:pPr marL="0" indent="0" algn="thaiDist">
              <a:buNone/>
            </a:pPr>
            <a:r>
              <a:rPr lang="en-US" sz="2800" b="1" dirty="0">
                <a:solidFill>
                  <a:srgbClr val="FFFF00"/>
                </a:solidFill>
                <a:latin typeface="TH SarabunPSK" panose="020B0500040200020003" pitchFamily="34" charset="-34"/>
                <a:cs typeface="TH SarabunPSK" panose="020B0500040200020003" pitchFamily="34" charset="-34"/>
              </a:rPr>
              <a:t>demand for this type of money Therefore, it depends on the income as well as the need to hold money for everyday expenses. In which people with high incomes can set aside a lot of money for emergency expenses. But if the income is low, they will be able to set aside little or no money.</a:t>
            </a:r>
            <a:endParaRPr lang="en-US" sz="28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4509569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361</TotalTime>
  <Words>32</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TH SarabunPSK</vt:lpstr>
      <vt:lpstr>Wingdings 3</vt:lpstr>
      <vt:lpstr>Ion</vt:lpstr>
      <vt:lpstr>Duty of Money</vt:lpstr>
      <vt:lpstr>PowerPoint Presentation</vt:lpstr>
      <vt:lpstr>PowerPoint Presentation</vt:lpstr>
      <vt:lpstr>Good Money Attributes</vt:lpstr>
      <vt:lpstr> value for money</vt:lpstr>
      <vt:lpstr> The value of money is classified into 2 types.</vt:lpstr>
      <vt:lpstr>  </vt:lpstr>
      <vt:lpstr> The demand for money and the supply of money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PPM2215 การบริหารตลาดการเงิน  Financial Market Management</dc:title>
  <dc:creator>Lenovo</dc:creator>
  <cp:lastModifiedBy>Lenovo</cp:lastModifiedBy>
  <cp:revision>27</cp:revision>
  <dcterms:created xsi:type="dcterms:W3CDTF">2023-01-04T01:11:35Z</dcterms:created>
  <dcterms:modified xsi:type="dcterms:W3CDTF">2023-04-12T07:32:15Z</dcterms:modified>
</cp:coreProperties>
</file>