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304" r:id="rId2"/>
    <p:sldId id="305" r:id="rId3"/>
    <p:sldId id="306" r:id="rId4"/>
    <p:sldId id="310" r:id="rId5"/>
    <p:sldId id="312" r:id="rId6"/>
    <p:sldId id="31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7A923-6556-4DC7-89FF-CD04EE5CC1EA}"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EAC82-5CB6-4504-9D18-7AB166AA4FD0}" type="slidenum">
              <a:rPr lang="en-US" smtClean="0"/>
              <a:t>‹#›</a:t>
            </a:fld>
            <a:endParaRPr lang="en-US"/>
          </a:p>
        </p:txBody>
      </p:sp>
    </p:spTree>
    <p:extLst>
      <p:ext uri="{BB962C8B-B14F-4D97-AF65-F5344CB8AC3E}">
        <p14:creationId xmlns:p14="http://schemas.microsoft.com/office/powerpoint/2010/main" val="181945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5391" y="1919514"/>
            <a:ext cx="10046446" cy="4546600"/>
          </a:xfrm>
        </p:spPr>
        <p:txBody>
          <a:bodyPr>
            <a:noAutofit/>
          </a:bodyPr>
          <a:lstStyle/>
          <a:p>
            <a:pPr marL="0" indent="0" algn="thaiDist">
              <a:buNone/>
            </a:pPr>
            <a:r>
              <a:rPr lang="th-TH" sz="3600" dirty="0" smtClean="0">
                <a:latin typeface="IrisUPC" panose="020B0604020202020204" pitchFamily="34" charset="-34"/>
                <a:cs typeface="IrisUPC" panose="020B0604020202020204" pitchFamily="34" charset="-34"/>
              </a:rPr>
              <a:t> 	</a:t>
            </a:r>
            <a:r>
              <a:rPr lang="en-US" sz="3600" dirty="0">
                <a:latin typeface="IrisUPC" panose="020B0604020202020204" pitchFamily="34" charset="-34"/>
                <a:cs typeface="IrisUPC" panose="020B0604020202020204" pitchFamily="34" charset="-34"/>
              </a:rPr>
              <a:t>Classified into 2 major types:</a:t>
            </a:r>
          </a:p>
          <a:p>
            <a:pPr marL="0" indent="0" algn="thaiDist">
              <a:buNone/>
            </a:pPr>
            <a:r>
              <a:rPr lang="en-US" sz="3600" dirty="0">
                <a:latin typeface="IrisUPC" panose="020B0604020202020204" pitchFamily="34" charset="-34"/>
                <a:cs typeface="IrisUPC" panose="020B0604020202020204" pitchFamily="34" charset="-34"/>
              </a:rPr>
              <a:t>1. Credit documents for commerce Short-term credit life is not long. Most documents are bills of exchange, promissory notes, and </a:t>
            </a:r>
            <a:r>
              <a:rPr lang="en-US" sz="3600" dirty="0" err="1">
                <a:latin typeface="IrisUPC" panose="020B0604020202020204" pitchFamily="34" charset="-34"/>
                <a:cs typeface="IrisUPC" panose="020B0604020202020204" pitchFamily="34" charset="-34"/>
              </a:rPr>
              <a:t>cheques</a:t>
            </a:r>
            <a:r>
              <a:rPr lang="en-US" sz="3600" dirty="0">
                <a:latin typeface="IrisUPC" panose="020B0604020202020204" pitchFamily="34" charset="-34"/>
                <a:cs typeface="IrisUPC" panose="020B0604020202020204" pitchFamily="34" charset="-34"/>
              </a:rPr>
              <a:t>.</a:t>
            </a:r>
          </a:p>
          <a:p>
            <a:pPr marL="0" indent="0" algn="thaiDist">
              <a:buNone/>
            </a:pPr>
            <a:r>
              <a:rPr lang="en-US" sz="3600" dirty="0">
                <a:latin typeface="IrisUPC" panose="020B0604020202020204" pitchFamily="34" charset="-34"/>
                <a:cs typeface="IrisUPC" panose="020B0604020202020204" pitchFamily="34" charset="-34"/>
              </a:rPr>
              <a:t>2. Credit documents for investment Most of them are long-term credit that has been repaid for 5 years or more because it is an investment in the purchase of fixed assets such as factories, machinery and equipment. This type of credit document includes stocks, debentures, bonds, or loan agreements with a maturity of 5 years or more.</a:t>
            </a:r>
            <a:endParaRPr lang="en-US" sz="3600" dirty="0">
              <a:latin typeface="IrisUPC" panose="020B0604020202020204" pitchFamily="34" charset="-34"/>
              <a:cs typeface="IrisUPC" panose="020B0604020202020204" pitchFamily="34" charset="-34"/>
            </a:endParaRPr>
          </a:p>
        </p:txBody>
      </p:sp>
      <p:sp>
        <p:nvSpPr>
          <p:cNvPr id="9" name="Title 1"/>
          <p:cNvSpPr>
            <a:spLocks noGrp="1"/>
          </p:cNvSpPr>
          <p:nvPr>
            <p:ph type="title"/>
          </p:nvPr>
        </p:nvSpPr>
        <p:spPr>
          <a:xfrm>
            <a:off x="762000" y="973668"/>
            <a:ext cx="9423400" cy="706964"/>
          </a:xfrm>
        </p:spPr>
        <p:txBody>
          <a:bodyPr/>
          <a:lstStyle/>
          <a:p>
            <a:pPr algn="ctr"/>
            <a:r>
              <a:rPr lang="en-US" sz="4800" b="1" dirty="0">
                <a:solidFill>
                  <a:srgbClr val="FFFF00"/>
                </a:solidFill>
                <a:latin typeface="IrisUPC" panose="020B0604020202020204" pitchFamily="34" charset="-34"/>
                <a:cs typeface="IrisUPC" panose="020B0604020202020204" pitchFamily="34" charset="-34"/>
              </a:rPr>
              <a:t>Credit documents classified by nature of purpose</a:t>
            </a:r>
            <a:endParaRPr lang="en-US" sz="48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322586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2754" y="2603500"/>
            <a:ext cx="9411446" cy="3726962"/>
          </a:xfrm>
        </p:spPr>
        <p:txBody>
          <a:bodyPr>
            <a:noAutofit/>
          </a:bodyPr>
          <a:lstStyle/>
          <a:p>
            <a:pPr marL="0" indent="0" algn="thaiDist">
              <a:buNone/>
            </a:pPr>
            <a:r>
              <a:rPr lang="th-TH" sz="4800" dirty="0" smtClean="0">
                <a:latin typeface="IrisUPC" panose="020B0604020202020204" pitchFamily="34" charset="-34"/>
                <a:cs typeface="IrisUPC" panose="020B0604020202020204" pitchFamily="34" charset="-34"/>
              </a:rPr>
              <a:t> 	จำแนกได้เป็น </a:t>
            </a:r>
            <a:r>
              <a:rPr lang="en-US" sz="4800" dirty="0" smtClean="0">
                <a:latin typeface="IrisUPC" panose="020B0604020202020204" pitchFamily="34" charset="-34"/>
                <a:cs typeface="IrisUPC" panose="020B0604020202020204" pitchFamily="34" charset="-34"/>
              </a:rPr>
              <a:t>2 </a:t>
            </a:r>
            <a:r>
              <a:rPr lang="th-TH" sz="4800" dirty="0" smtClean="0">
                <a:latin typeface="IrisUPC" panose="020B0604020202020204" pitchFamily="34" charset="-34"/>
                <a:cs typeface="IrisUPC" panose="020B0604020202020204" pitchFamily="34" charset="-34"/>
              </a:rPr>
              <a:t>ประเภท ได้แก่ </a:t>
            </a:r>
          </a:p>
          <a:p>
            <a:pPr marL="0" indent="0" algn="thaiDist">
              <a:buNone/>
            </a:pPr>
            <a:r>
              <a:rPr lang="th-TH" sz="4800" dirty="0">
                <a:latin typeface="IrisUPC" panose="020B0604020202020204" pitchFamily="34" charset="-34"/>
                <a:cs typeface="IrisUPC" panose="020B0604020202020204" pitchFamily="34" charset="-34"/>
              </a:rPr>
              <a:t>	</a:t>
            </a:r>
            <a:r>
              <a:rPr lang="en-US" sz="4800" dirty="0" smtClean="0">
                <a:latin typeface="IrisUPC" panose="020B0604020202020204" pitchFamily="34" charset="-34"/>
                <a:cs typeface="IrisUPC" panose="020B0604020202020204" pitchFamily="34" charset="-34"/>
              </a:rPr>
              <a:t>1. </a:t>
            </a:r>
            <a:r>
              <a:rPr lang="th-TH" sz="4800" dirty="0" smtClean="0">
                <a:latin typeface="IrisUPC" panose="020B0604020202020204" pitchFamily="34" charset="-34"/>
                <a:cs typeface="IrisUPC" panose="020B0604020202020204" pitchFamily="34" charset="-34"/>
              </a:rPr>
              <a:t>เอกสารเครดิตที่มีลักษณะเป็นสัญญาจ่ายเงิน เอกสารเครดิตที่ผู้ออกเอกสารสัญญาว่าจะจ่ายเงินคืนให้กับผู้ถือเอกสารเมื่อถูกทวงถามหรือตามระยะเวลาที่กำหนด เอกสารเครดิตชนิดนี้ได้แก่ สัญญากู้ยืม และตั๋วสัญญาใช้เงิน</a:t>
            </a:r>
            <a:endParaRPr lang="en-US" sz="4800" dirty="0">
              <a:latin typeface="IrisUPC" panose="020B0604020202020204" pitchFamily="34" charset="-34"/>
              <a:cs typeface="IrisUPC" panose="020B0604020202020204" pitchFamily="34" charset="-34"/>
            </a:endParaRPr>
          </a:p>
        </p:txBody>
      </p:sp>
      <p:sp>
        <p:nvSpPr>
          <p:cNvPr id="7" name="Title 1"/>
          <p:cNvSpPr>
            <a:spLocks noGrp="1"/>
          </p:cNvSpPr>
          <p:nvPr>
            <p:ph type="title"/>
          </p:nvPr>
        </p:nvSpPr>
        <p:spPr>
          <a:xfrm>
            <a:off x="762000" y="973668"/>
            <a:ext cx="9423400" cy="706964"/>
          </a:xfrm>
        </p:spPr>
        <p:txBody>
          <a:bodyPr/>
          <a:lstStyle/>
          <a:p>
            <a:pPr algn="ctr"/>
            <a:r>
              <a:rPr lang="th-TH" sz="4800" b="1" dirty="0" smtClean="0">
                <a:solidFill>
                  <a:srgbClr val="FFFF00"/>
                </a:solidFill>
                <a:latin typeface="IrisUPC" panose="020B0604020202020204" pitchFamily="34" charset="-34"/>
                <a:cs typeface="IrisUPC" panose="020B0604020202020204" pitchFamily="34" charset="-34"/>
              </a:rPr>
              <a:t>เอกสารเครดิตจำแนก</a:t>
            </a:r>
            <a:r>
              <a:rPr lang="th-TH" sz="4800" b="1" dirty="0">
                <a:solidFill>
                  <a:srgbClr val="FFFF00"/>
                </a:solidFill>
                <a:latin typeface="IrisUPC" panose="020B0604020202020204" pitchFamily="34" charset="-34"/>
                <a:cs typeface="IrisUPC" panose="020B0604020202020204" pitchFamily="34" charset="-34"/>
              </a:rPr>
              <a:t>ตาม</a:t>
            </a:r>
            <a:r>
              <a:rPr lang="th-TH" sz="4800" b="1" dirty="0" smtClean="0">
                <a:solidFill>
                  <a:srgbClr val="FFFF00"/>
                </a:solidFill>
                <a:latin typeface="IrisUPC" panose="020B0604020202020204" pitchFamily="34" charset="-34"/>
                <a:cs typeface="IrisUPC" panose="020B0604020202020204" pitchFamily="34" charset="-34"/>
              </a:rPr>
              <a:t>ลักษณะของผู้ออกตราสาร</a:t>
            </a:r>
            <a:endParaRPr lang="en-US" sz="48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99908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2219" y="1854925"/>
            <a:ext cx="9612831" cy="4558937"/>
          </a:xfrm>
        </p:spPr>
        <p:txBody>
          <a:bodyPr>
            <a:noAutofit/>
          </a:bodyPr>
          <a:lstStyle/>
          <a:p>
            <a:pPr marL="0" indent="0" algn="thaiDist">
              <a:buNone/>
            </a:pPr>
            <a:r>
              <a:rPr lang="th-TH" sz="3600" dirty="0" smtClean="0">
                <a:latin typeface="IrisUPC" panose="020B0604020202020204" pitchFamily="34" charset="-34"/>
                <a:cs typeface="IrisUPC" panose="020B0604020202020204" pitchFamily="34" charset="-34"/>
              </a:rPr>
              <a:t> 	</a:t>
            </a:r>
            <a:r>
              <a:rPr lang="en-US" sz="3600" dirty="0">
                <a:latin typeface="IrisUPC" panose="020B0604020202020204" pitchFamily="34" charset="-34"/>
                <a:cs typeface="IrisUPC" panose="020B0604020202020204" pitchFamily="34" charset="-34"/>
              </a:rPr>
              <a:t>2. Credit documents that look like payment orders this type of document The document issuer will instruct third parties. This could be another person or a financial institution. Pay the money to the payee or on the order.</a:t>
            </a:r>
          </a:p>
          <a:p>
            <a:pPr marL="0" indent="0" algn="thaiDist">
              <a:buNone/>
            </a:pPr>
            <a:r>
              <a:rPr lang="en-US" sz="3600" dirty="0">
                <a:latin typeface="IrisUPC" panose="020B0604020202020204" pitchFamily="34" charset="-34"/>
                <a:cs typeface="IrisUPC" panose="020B0604020202020204" pitchFamily="34" charset="-34"/>
              </a:rPr>
              <a:t>Therefore, there are 3 parties involved in this type of credit document: the payer, the payer and the payee. These three parties are usually different people. But in some cases, the payer and the payee may be the same person, such as bills of exchange, checks and bank drafts.</a:t>
            </a:r>
            <a:endParaRPr lang="en-US" sz="3600" dirty="0">
              <a:latin typeface="IrisUPC" panose="020B0604020202020204" pitchFamily="34" charset="-34"/>
              <a:cs typeface="IrisUPC" panose="020B0604020202020204" pitchFamily="34" charset="-34"/>
            </a:endParaRPr>
          </a:p>
        </p:txBody>
      </p:sp>
      <p:sp>
        <p:nvSpPr>
          <p:cNvPr id="5" name="Title 1"/>
          <p:cNvSpPr>
            <a:spLocks noGrp="1"/>
          </p:cNvSpPr>
          <p:nvPr>
            <p:ph type="title"/>
          </p:nvPr>
        </p:nvSpPr>
        <p:spPr>
          <a:xfrm>
            <a:off x="761999" y="973667"/>
            <a:ext cx="10681063" cy="724503"/>
          </a:xfrm>
        </p:spPr>
        <p:txBody>
          <a:bodyPr/>
          <a:lstStyle/>
          <a:p>
            <a:pPr algn="ctr"/>
            <a:r>
              <a:rPr lang="en-US" sz="4800" b="1" dirty="0">
                <a:solidFill>
                  <a:srgbClr val="FFFF00"/>
                </a:solidFill>
                <a:latin typeface="IrisUPC" panose="020B0604020202020204" pitchFamily="34" charset="-34"/>
                <a:cs typeface="IrisUPC" panose="020B0604020202020204" pitchFamily="34" charset="-34"/>
              </a:rPr>
              <a:t>Credit Documents Classified by Issuer Characteristics</a:t>
            </a:r>
            <a:endParaRPr lang="en-US" sz="4800" b="1"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3173666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6723" y="2238226"/>
            <a:ext cx="9182846" cy="4381500"/>
          </a:xfrm>
        </p:spPr>
        <p:txBody>
          <a:bodyPr>
            <a:noAutofit/>
          </a:bodyPr>
          <a:lstStyle/>
          <a:p>
            <a:pPr marL="0" indent="0" algn="thaiDist">
              <a:buNone/>
            </a:pPr>
            <a:r>
              <a:rPr lang="th-TH" sz="4000" dirty="0" smtClean="0">
                <a:latin typeface="IrisUPC" panose="020B0604020202020204" pitchFamily="34" charset="-34"/>
                <a:cs typeface="IrisUPC" panose="020B0604020202020204" pitchFamily="34" charset="-34"/>
              </a:rPr>
              <a:t> 	</a:t>
            </a:r>
            <a:r>
              <a:rPr lang="en-US" sz="4000" dirty="0" smtClean="0">
                <a:latin typeface="IrisUPC" panose="020B0604020202020204" pitchFamily="34" charset="-34"/>
                <a:cs typeface="IrisUPC" panose="020B0604020202020204" pitchFamily="34" charset="-34"/>
              </a:rPr>
              <a:t> </a:t>
            </a:r>
            <a:r>
              <a:rPr lang="th-TH" sz="4000" dirty="0" smtClean="0">
                <a:latin typeface="IrisUPC" panose="020B0604020202020204" pitchFamily="34" charset="-34"/>
                <a:cs typeface="IrisUPC" panose="020B0604020202020204" pitchFamily="34" charset="-34"/>
              </a:rPr>
              <a:t>(</a:t>
            </a:r>
            <a:r>
              <a:rPr lang="en-US" sz="4000" dirty="0" smtClean="0">
                <a:latin typeface="IrisUPC" panose="020B0604020202020204" pitchFamily="34" charset="-34"/>
                <a:cs typeface="IrisUPC" panose="020B0604020202020204" pitchFamily="34" charset="-34"/>
              </a:rPr>
              <a:t>Promissory Notes</a:t>
            </a:r>
            <a:r>
              <a:rPr lang="th-TH" sz="4000" dirty="0" smtClean="0">
                <a:latin typeface="IrisUPC" panose="020B0604020202020204" pitchFamily="34" charset="-34"/>
                <a:cs typeface="IrisUPC" panose="020B0604020202020204" pitchFamily="34" charset="-34"/>
              </a:rPr>
              <a:t>)</a:t>
            </a:r>
          </a:p>
          <a:p>
            <a:pPr marL="0" indent="0" algn="thaiDist">
              <a:buNone/>
            </a:pPr>
            <a:r>
              <a:rPr lang="th-TH" sz="4000" dirty="0">
                <a:latin typeface="IrisUPC" panose="020B0604020202020204" pitchFamily="34" charset="-34"/>
                <a:cs typeface="IrisUPC" panose="020B0604020202020204" pitchFamily="34" charset="-34"/>
              </a:rPr>
              <a:t>	</a:t>
            </a:r>
            <a:r>
              <a:rPr lang="th-TH" sz="4000" dirty="0" smtClean="0">
                <a:latin typeface="IrisUPC" panose="020B0604020202020204" pitchFamily="34" charset="-34"/>
                <a:cs typeface="IrisUPC" panose="020B0604020202020204" pitchFamily="34" charset="-34"/>
              </a:rPr>
              <a:t>	</a:t>
            </a:r>
            <a:r>
              <a:rPr lang="en-US" sz="4000" dirty="0">
                <a:latin typeface="IrisUPC" panose="020B0604020202020204" pitchFamily="34" charset="-34"/>
                <a:cs typeface="IrisUPC" panose="020B0604020202020204" pitchFamily="34" charset="-34"/>
              </a:rPr>
              <a:t>It is a credit document that the debtor, called the "Ticket Issuer", is issued in the form of a contract to spend the specified amount of money together with the interest rate (if any).</a:t>
            </a:r>
          </a:p>
          <a:p>
            <a:pPr marL="0" indent="0" algn="thaiDist">
              <a:buNone/>
            </a:pPr>
            <a:r>
              <a:rPr lang="en-US" sz="4000" dirty="0">
                <a:latin typeface="IrisUPC" panose="020B0604020202020204" pitchFamily="34" charset="-34"/>
                <a:cs typeface="IrisUPC" panose="020B0604020202020204" pitchFamily="34" charset="-34"/>
              </a:rPr>
              <a:t>within a specified period of time to the creditor, known as the "payee" or by order</a:t>
            </a:r>
            <a:endParaRPr lang="en-US" sz="4000" dirty="0">
              <a:latin typeface="IrisUPC" panose="020B0604020202020204" pitchFamily="34" charset="-34"/>
              <a:cs typeface="IrisUPC" panose="020B0604020202020204" pitchFamily="34" charset="-34"/>
            </a:endParaRPr>
          </a:p>
        </p:txBody>
      </p:sp>
      <p:sp>
        <p:nvSpPr>
          <p:cNvPr id="5" name="Title 1"/>
          <p:cNvSpPr>
            <a:spLocks noGrp="1"/>
          </p:cNvSpPr>
          <p:nvPr>
            <p:ph type="title"/>
          </p:nvPr>
        </p:nvSpPr>
        <p:spPr>
          <a:xfrm>
            <a:off x="775063" y="202959"/>
            <a:ext cx="9423400" cy="706964"/>
          </a:xfrm>
        </p:spPr>
        <p:txBody>
          <a:bodyPr/>
          <a:lstStyle/>
          <a:p>
            <a:pPr algn="ctr"/>
            <a:r>
              <a:rPr lang="en-US" sz="4800" b="1" dirty="0">
                <a:solidFill>
                  <a:srgbClr val="FFFF00"/>
                </a:solidFill>
                <a:latin typeface="IrisUPC" panose="020B0604020202020204" pitchFamily="34" charset="-34"/>
                <a:cs typeface="IrisUPC" panose="020B0604020202020204" pitchFamily="34" charset="-34"/>
              </a:rPr>
              <a:t>short term credit document</a:t>
            </a:r>
            <a:endParaRPr lang="en-US" sz="4800" b="1" dirty="0">
              <a:solidFill>
                <a:srgbClr val="FFFF00"/>
              </a:solidFill>
              <a:latin typeface="IrisUPC" panose="020B0604020202020204" pitchFamily="34" charset="-34"/>
              <a:cs typeface="IrisUPC" panose="020B0604020202020204" pitchFamily="34" charset="-34"/>
            </a:endParaRPr>
          </a:p>
        </p:txBody>
      </p:sp>
      <p:sp>
        <p:nvSpPr>
          <p:cNvPr id="2" name="Rectangle 1"/>
          <p:cNvSpPr/>
          <p:nvPr/>
        </p:nvSpPr>
        <p:spPr>
          <a:xfrm>
            <a:off x="1384663" y="1214846"/>
            <a:ext cx="3801291"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H SarabunPSK" panose="020B0500040200020003" pitchFamily="34" charset="-34"/>
                <a:cs typeface="TH SarabunPSK" panose="020B0500040200020003" pitchFamily="34" charset="-34"/>
              </a:rPr>
              <a:t>1. Short-term credit documents</a:t>
            </a:r>
            <a:endParaRPr lang="en-US" sz="32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818268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229" y="1240970"/>
            <a:ext cx="9771017" cy="412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H SarabunPSK" panose="020B0500040200020003" pitchFamily="34" charset="-34"/>
                <a:cs typeface="TH SarabunPSK" panose="020B0500040200020003" pitchFamily="34" charset="-34"/>
              </a:rPr>
              <a:t>Acceptance of transfer of rights from other persons The law has certified that this type of credit document can transfer claims to other people by means. "Endorsement and delivery"</a:t>
            </a:r>
          </a:p>
          <a:p>
            <a:pPr algn="ctr"/>
            <a:endParaRPr lang="en-US" sz="3600" b="1" dirty="0">
              <a:latin typeface="TH SarabunPSK" panose="020B0500040200020003" pitchFamily="34" charset="-34"/>
              <a:cs typeface="TH SarabunPSK" panose="020B0500040200020003" pitchFamily="34" charset="-34"/>
            </a:endParaRPr>
          </a:p>
          <a:p>
            <a:pPr algn="ctr"/>
            <a:r>
              <a:rPr lang="en-US" sz="3600" b="1" dirty="0">
                <a:latin typeface="TH SarabunPSK" panose="020B0500040200020003" pitchFamily="34" charset="-34"/>
                <a:cs typeface="TH SarabunPSK" panose="020B0500040200020003" pitchFamily="34" charset="-34"/>
              </a:rPr>
              <a:t>The endorsement is done on the back of the promissory note and must be signed by the endorser as well. The name of the endorser may or may not be endorsed.</a:t>
            </a:r>
            <a:endParaRPr lang="en-US" sz="36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80233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6093" y="1685109"/>
            <a:ext cx="9273197" cy="5068388"/>
          </a:xfrm>
        </p:spPr>
        <p:txBody>
          <a:bodyPr>
            <a:noAutofit/>
          </a:bodyPr>
          <a:lstStyle/>
          <a:p>
            <a:pPr marL="0" indent="0" algn="thaiDist">
              <a:buNone/>
            </a:pPr>
            <a:r>
              <a:rPr lang="en-US" sz="3200" b="1" dirty="0">
                <a:latin typeface="IrisUPC" panose="020B0604020202020204" pitchFamily="34" charset="-34"/>
                <a:cs typeface="IrisUPC" panose="020B0604020202020204" pitchFamily="34" charset="-34"/>
              </a:rPr>
              <a:t>1. The name is a promissory note.</a:t>
            </a:r>
          </a:p>
          <a:p>
            <a:pPr marL="0" indent="0" algn="thaiDist">
              <a:buNone/>
            </a:pPr>
            <a:r>
              <a:rPr lang="en-US" sz="3200" b="1" dirty="0">
                <a:latin typeface="IrisUPC" panose="020B0604020202020204" pitchFamily="34" charset="-34"/>
                <a:cs typeface="IrisUPC" panose="020B0604020202020204" pitchFamily="34" charset="-34"/>
              </a:rPr>
              <a:t>2. An unconditional commitment to spend a certain amount of money.</a:t>
            </a:r>
          </a:p>
          <a:p>
            <a:pPr marL="0" indent="0" algn="thaiDist">
              <a:buNone/>
            </a:pPr>
            <a:r>
              <a:rPr lang="en-US" sz="3200" b="1" dirty="0">
                <a:latin typeface="IrisUPC" panose="020B0604020202020204" pitchFamily="34" charset="-34"/>
                <a:cs typeface="IrisUPC" panose="020B0604020202020204" pitchFamily="34" charset="-34"/>
              </a:rPr>
              <a:t>3. Due date</a:t>
            </a:r>
          </a:p>
          <a:p>
            <a:pPr marL="0" indent="0" algn="thaiDist">
              <a:buNone/>
            </a:pPr>
            <a:r>
              <a:rPr lang="en-US" sz="3200" b="1" dirty="0">
                <a:latin typeface="IrisUPC" panose="020B0604020202020204" pitchFamily="34" charset="-34"/>
                <a:cs typeface="IrisUPC" panose="020B0604020202020204" pitchFamily="34" charset="-34"/>
              </a:rPr>
              <a:t>4. Where to spend money</a:t>
            </a:r>
          </a:p>
          <a:p>
            <a:pPr marL="0" indent="0" algn="thaiDist">
              <a:buNone/>
            </a:pPr>
            <a:r>
              <a:rPr lang="en-US" sz="3200" b="1" dirty="0">
                <a:latin typeface="IrisUPC" panose="020B0604020202020204" pitchFamily="34" charset="-34"/>
                <a:cs typeface="IrisUPC" panose="020B0604020202020204" pitchFamily="34" charset="-34"/>
              </a:rPr>
              <a:t>5. Name or brand of payee</a:t>
            </a:r>
          </a:p>
          <a:p>
            <a:pPr marL="0" indent="0" algn="thaiDist">
              <a:buNone/>
            </a:pPr>
            <a:r>
              <a:rPr lang="en-US" sz="3200" b="1" dirty="0">
                <a:latin typeface="IrisUPC" panose="020B0604020202020204" pitchFamily="34" charset="-34"/>
                <a:cs typeface="IrisUPC" panose="020B0604020202020204" pitchFamily="34" charset="-34"/>
              </a:rPr>
              <a:t>6. Date and place of promissory note issuing</a:t>
            </a:r>
          </a:p>
          <a:p>
            <a:pPr marL="0" indent="0" algn="thaiDist">
              <a:buNone/>
            </a:pPr>
            <a:r>
              <a:rPr lang="en-US" sz="3200" b="1" dirty="0">
                <a:latin typeface="IrisUPC" panose="020B0604020202020204" pitchFamily="34" charset="-34"/>
                <a:cs typeface="IrisUPC" panose="020B0604020202020204" pitchFamily="34" charset="-34"/>
              </a:rPr>
              <a:t>7. Signature of the ticket issuer</a:t>
            </a:r>
            <a:endParaRPr lang="en-US" sz="3200" b="1" dirty="0">
              <a:latin typeface="IrisUPC" panose="020B0604020202020204" pitchFamily="34" charset="-34"/>
              <a:cs typeface="IrisUPC" panose="020B0604020202020204" pitchFamily="34" charset="-34"/>
            </a:endParaRPr>
          </a:p>
        </p:txBody>
      </p:sp>
      <p:sp>
        <p:nvSpPr>
          <p:cNvPr id="7" name="Rectangle 6"/>
          <p:cNvSpPr/>
          <p:nvPr/>
        </p:nvSpPr>
        <p:spPr>
          <a:xfrm>
            <a:off x="2403567" y="248194"/>
            <a:ext cx="6217920" cy="1188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FF00"/>
                </a:solidFill>
                <a:latin typeface="IrisUPC" panose="020B0604020202020204" pitchFamily="34" charset="-34"/>
                <a:cs typeface="IrisUPC" panose="020B0604020202020204" pitchFamily="34" charset="-34"/>
              </a:rPr>
              <a:t>The promissory note must contain the following items.</a:t>
            </a:r>
            <a:endParaRPr lang="en-US" sz="3600" b="1" dirty="0">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452021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985</TotalTime>
  <Words>165</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IrisUPC</vt:lpstr>
      <vt:lpstr>TH SarabunPSK</vt:lpstr>
      <vt:lpstr>Wingdings 3</vt:lpstr>
      <vt:lpstr>Ion</vt:lpstr>
      <vt:lpstr>Credit documents classified by nature of purpose</vt:lpstr>
      <vt:lpstr>เอกสารเครดิตจำแนกตามลักษณะของผู้ออกตราสาร</vt:lpstr>
      <vt:lpstr>Credit Documents Classified by Issuer Characteristics</vt:lpstr>
      <vt:lpstr>short term credit document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PPM2215 การบริหารตลาดการเงิน  Financial Market Management</dc:title>
  <dc:creator>Lenovo</dc:creator>
  <cp:lastModifiedBy>Lenovo</cp:lastModifiedBy>
  <cp:revision>85</cp:revision>
  <dcterms:created xsi:type="dcterms:W3CDTF">2023-01-04T01:11:35Z</dcterms:created>
  <dcterms:modified xsi:type="dcterms:W3CDTF">2023-04-12T08:52:08Z</dcterms:modified>
</cp:coreProperties>
</file>