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2" r:id="rId2"/>
    <p:sldId id="294" r:id="rId3"/>
    <p:sldId id="304" r:id="rId4"/>
    <p:sldId id="305" r:id="rId5"/>
    <p:sldId id="306" r:id="rId6"/>
    <p:sldId id="295" r:id="rId7"/>
    <p:sldId id="296" r:id="rId8"/>
    <p:sldId id="297" r:id="rId9"/>
    <p:sldId id="299" r:id="rId10"/>
    <p:sldId id="298" r:id="rId11"/>
    <p:sldId id="302" r:id="rId12"/>
    <p:sldId id="30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4/12/2023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4/12/2023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60415" cy="894819"/>
          </a:xfrm>
        </p:spPr>
        <p:txBody>
          <a:bodyPr/>
          <a:lstStyle/>
          <a:p>
            <a:pPr algn="ctr"/>
            <a:r>
              <a:rPr lang="en-US" sz="4400" b="1" dirty="0" smtClean="0">
                <a:solidFill>
                  <a:srgbClr val="FFFF00"/>
                </a:solidFill>
                <a:latin typeface="TH SarabunPSK" panose="020B0500040200020003" pitchFamily="34" charset="-34"/>
                <a:cs typeface="TH SarabunPSK" panose="020B0500040200020003" pitchFamily="34" charset="-34"/>
              </a:rPr>
              <a:t>1.</a:t>
            </a:r>
            <a:r>
              <a:rPr lang="th-TH" sz="4400" b="1" dirty="0" smtClean="0">
                <a:solidFill>
                  <a:srgbClr val="FFFF00"/>
                </a:solidFill>
                <a:latin typeface="TH SarabunPSK" panose="020B0500040200020003" pitchFamily="34" charset="-34"/>
                <a:cs typeface="TH SarabunPSK" panose="020B0500040200020003" pitchFamily="34" charset="-34"/>
              </a:rPr>
              <a:t> </a:t>
            </a:r>
            <a:r>
              <a:rPr lang="th-TH" sz="4400" b="1" dirty="0" smtClean="0">
                <a:solidFill>
                  <a:srgbClr val="FFFF00"/>
                </a:solidFill>
                <a:latin typeface="TH SarabunPSK" panose="020B0500040200020003" pitchFamily="34" charset="-34"/>
                <a:cs typeface="TH SarabunPSK" panose="020B0500040200020003" pitchFamily="34" charset="-34"/>
              </a:rPr>
              <a:t>(</a:t>
            </a:r>
            <a:r>
              <a:rPr lang="en-US" sz="4400" b="1" dirty="0">
                <a:solidFill>
                  <a:srgbClr val="FFFF00"/>
                </a:solidFill>
                <a:latin typeface="TH SarabunPSK" panose="020B0500040200020003" pitchFamily="34" charset="-34"/>
                <a:cs typeface="TH SarabunPSK" panose="020B0500040200020003" pitchFamily="34" charset="-34"/>
              </a:rPr>
              <a:t>Metallic Standard</a:t>
            </a:r>
            <a:r>
              <a:rPr lang="th-TH" sz="4400" b="1" dirty="0">
                <a:solidFill>
                  <a:srgbClr val="FFFF00"/>
                </a:solidFill>
                <a:latin typeface="TH SarabunPSK" panose="020B0500040200020003" pitchFamily="34" charset="-34"/>
                <a:cs typeface="TH SarabunPSK" panose="020B0500040200020003" pitchFamily="34" charset="-34"/>
              </a:rPr>
              <a:t>)</a:t>
            </a:r>
            <a:r>
              <a:rPr lang="en-US" sz="4400" b="1" dirty="0">
                <a:solidFill>
                  <a:srgbClr val="FFFF00"/>
                </a:solidFill>
                <a:latin typeface="TH SarabunPSK" panose="020B0500040200020003" pitchFamily="34" charset="-34"/>
                <a:cs typeface="TH SarabunPSK" panose="020B0500040200020003" pitchFamily="34" charset="-34"/>
              </a:rPr>
              <a:t> </a:t>
            </a:r>
            <a:endParaRPr lang="en-US" b="1" dirty="0">
              <a:solidFill>
                <a:srgbClr val="FFFF00"/>
              </a:solidFill>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1207766" y="2065994"/>
            <a:ext cx="10078543" cy="3224463"/>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a:t>
            </a:r>
            <a:r>
              <a:rPr lang="en-US" sz="2800" b="1" dirty="0">
                <a:latin typeface="TH SarabunPSK" panose="020B0500040200020003" pitchFamily="34" charset="-34"/>
                <a:cs typeface="TH SarabunPSK" panose="020B0500040200020003" pitchFamily="34" charset="-34"/>
              </a:rPr>
              <a:t>Popularly referred to as the Metal Standard for short, is a monetary system that uses precious metals as a standard for determining the value of money, divided into 2 main sections as follows:</a:t>
            </a: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endParaRPr lang="en-US" sz="2800" b="1" dirty="0" smtClean="0">
              <a:solidFill>
                <a:srgbClr val="FFFF00"/>
              </a:solidFill>
              <a:latin typeface="TH SarabunPSK" panose="020B0500040200020003" pitchFamily="34" charset="-34"/>
              <a:cs typeface="TH SarabunPSK" panose="020B0500040200020003" pitchFamily="34" charset="-34"/>
            </a:endParaRPr>
          </a:p>
          <a:p>
            <a:pPr marL="0" indent="0" algn="thaiDist">
              <a:buNone/>
            </a:pPr>
            <a:r>
              <a:rPr lang="en-US" sz="2800" b="1" dirty="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Monometallic Standard</a:t>
            </a:r>
            <a:endParaRPr lang="en-US" sz="2800" b="1" dirty="0" smtClean="0">
              <a:solidFill>
                <a:srgbClr val="FFFF00"/>
              </a:solidFill>
              <a:latin typeface="TH SarabunPSK" panose="020B0500040200020003" pitchFamily="34" charset="-34"/>
              <a:cs typeface="TH SarabunPSK" panose="020B0500040200020003" pitchFamily="34" charset="-34"/>
            </a:endParaRPr>
          </a:p>
          <a:p>
            <a:pPr marL="0" indent="0" algn="thaiDist">
              <a:buNone/>
            </a:pPr>
            <a:r>
              <a:rPr lang="en-US" sz="2800" b="1" dirty="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Bimetallic Standard</a:t>
            </a:r>
            <a:endParaRPr lang="en-US" sz="2800" b="1" dirty="0" smtClean="0">
              <a:solidFill>
                <a:srgbClr val="FFFF00"/>
              </a:solidFill>
              <a:latin typeface="TH SarabunPSK" panose="020B0500040200020003" pitchFamily="34" charset="-34"/>
              <a:cs typeface="TH SarabunPSK" panose="020B0500040200020003" pitchFamily="34" charset="-34"/>
            </a:endParaRPr>
          </a:p>
          <a:p>
            <a:pPr marL="0" indent="0" algn="thaiDist">
              <a:buNone/>
            </a:pPr>
            <a:r>
              <a:rPr lang="en-US" sz="2800" b="1" dirty="0">
                <a:solidFill>
                  <a:srgbClr val="FFFF00"/>
                </a:solidFill>
                <a:latin typeface="TH SarabunPSK" panose="020B0500040200020003" pitchFamily="34" charset="-34"/>
                <a:cs typeface="TH SarabunPSK" panose="020B0500040200020003" pitchFamily="34" charset="-34"/>
              </a:rPr>
              <a:t>	</a:t>
            </a:r>
            <a:r>
              <a:rPr lang="en-US" sz="2800" b="1" dirty="0" smtClean="0">
                <a:solidFill>
                  <a:srgbClr val="FFFF00"/>
                </a:solidFill>
                <a:latin typeface="TH SarabunPSK" panose="020B0500040200020003" pitchFamily="34" charset="-34"/>
                <a:cs typeface="TH SarabunPSK" panose="020B0500040200020003" pitchFamily="34" charset="-34"/>
              </a:rPr>
              <a:t>		</a:t>
            </a: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287666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09" y="472325"/>
            <a:ext cx="11201948" cy="6189732"/>
          </a:xfrm>
        </p:spPr>
        <p:txBody>
          <a:bodyPr>
            <a:noAutofit/>
          </a:bodyPr>
          <a:lstStyle/>
          <a:p>
            <a:pPr algn="thaiDist"/>
            <a:r>
              <a:rPr lang="th-TH" sz="3200" b="1" dirty="0" smtClean="0">
                <a:solidFill>
                  <a:srgbClr val="FFFF00"/>
                </a:solidFill>
                <a:latin typeface="TH SarabunPSK" panose="020B0500040200020003" pitchFamily="34" charset="-34"/>
                <a:cs typeface="TH SarabunPSK" panose="020B0500040200020003" pitchFamily="34" charset="-34"/>
              </a:rPr>
              <a:t>	 	</a:t>
            </a:r>
            <a:r>
              <a:rPr lang="en-US" sz="3200" b="1" dirty="0">
                <a:solidFill>
                  <a:srgbClr val="FFFF00"/>
                </a:solidFill>
                <a:latin typeface="TH SarabunPSK" panose="020B0500040200020003" pitchFamily="34" charset="-34"/>
                <a:cs typeface="TH SarabunPSK" panose="020B0500040200020003" pitchFamily="34" charset="-34"/>
              </a:rPr>
              <a:t> Gold jewelry is "gold" that is formed into various forms. commonly used as ornaments to wear for beauty such as necklaces, rings, bangles and bracelets</a:t>
            </a:r>
          </a:p>
          <a:p>
            <a:pPr algn="thaiDist"/>
            <a:r>
              <a:rPr lang="en-US" sz="3200" b="1" dirty="0">
                <a:solidFill>
                  <a:srgbClr val="FFFF00"/>
                </a:solidFill>
                <a:latin typeface="TH SarabunPSK" panose="020B0500040200020003" pitchFamily="34" charset="-34"/>
                <a:cs typeface="TH SarabunPSK" panose="020B0500040200020003" pitchFamily="34" charset="-34"/>
              </a:rPr>
              <a:t>In which each type of gold jewelry has a commission or labor fee of the goldsmith who designs and forms gold in each pattern. from gold bars to gold ornaments The commission depends on the difficulty of each type of gold jewelry.</a:t>
            </a:r>
          </a:p>
          <a:p>
            <a:pPr algn="thaiDist"/>
            <a:endParaRPr lang="en-US" sz="3200" b="1" dirty="0">
              <a:solidFill>
                <a:srgbClr val="FFFF00"/>
              </a:solidFill>
              <a:latin typeface="TH SarabunPSK" panose="020B0500040200020003" pitchFamily="34" charset="-34"/>
              <a:cs typeface="TH SarabunPSK" panose="020B0500040200020003" pitchFamily="34" charset="-34"/>
            </a:endParaRPr>
          </a:p>
          <a:p>
            <a:pPr algn="thaiDist"/>
            <a:r>
              <a:rPr lang="en-US" sz="3200" b="1" dirty="0">
                <a:solidFill>
                  <a:srgbClr val="FFFF00"/>
                </a:solidFill>
                <a:latin typeface="TH SarabunPSK" panose="020B0500040200020003" pitchFamily="34" charset="-34"/>
                <a:cs typeface="TH SarabunPSK" panose="020B0500040200020003" pitchFamily="34" charset="-34"/>
              </a:rPr>
              <a:t>        * What are the commissions and blocking fees for? for example</a:t>
            </a:r>
          </a:p>
          <a:p>
            <a:pPr algn="thaiDist"/>
            <a:r>
              <a:rPr lang="en-US" sz="3200" b="1" dirty="0">
                <a:solidFill>
                  <a:srgbClr val="FFFF00"/>
                </a:solidFill>
                <a:latin typeface="TH SarabunPSK" panose="020B0500040200020003" pitchFamily="34" charset="-34"/>
                <a:cs typeface="TH SarabunPSK" panose="020B0500040200020003" pitchFamily="34" charset="-34"/>
              </a:rPr>
              <a:t>             If you already bought gold and want to bring gold back to sell We get the resale price lower than the purchase price. because the gratuity is not included and including the weight of borax that is part of the connection of gold ornaments</a:t>
            </a:r>
            <a:endParaRPr lang="th-TH" sz="3200" b="1" dirty="0">
              <a:solidFill>
                <a:srgbClr val="FFFF00"/>
              </a:solidFill>
              <a:latin typeface="TH SarabunPSK" panose="020B0500040200020003" pitchFamily="34" charset="-34"/>
              <a:cs typeface="TH SarabunPSK" panose="020B0500040200020003" pitchFamily="34" charset="-34"/>
            </a:endParaRPr>
          </a:p>
          <a:p>
            <a:pPr marL="0" indent="0" algn="thaiDist">
              <a:buNone/>
            </a:pPr>
            <a:r>
              <a:rPr lang="th-TH" sz="3200" b="1" dirty="0">
                <a:solidFill>
                  <a:srgbClr val="FFFF00"/>
                </a:solidFill>
                <a:latin typeface="TH SarabunPSK" panose="020B0500040200020003" pitchFamily="34" charset="-34"/>
                <a:cs typeface="TH SarabunPSK" panose="020B0500040200020003" pitchFamily="34" charset="-34"/>
              </a:rPr>
              <a:t>	</a:t>
            </a:r>
            <a:r>
              <a:rPr lang="th-TH" sz="32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3200" b="1" dirty="0">
                <a:solidFill>
                  <a:srgbClr val="FFFF00"/>
                </a:solidFill>
                <a:latin typeface="TH SarabunPSK" panose="020B0500040200020003" pitchFamily="34" charset="-34"/>
                <a:cs typeface="TH SarabunPSK" panose="020B0500040200020003" pitchFamily="34" charset="-34"/>
              </a:rPr>
              <a:t>		</a:t>
            </a:r>
            <a:r>
              <a:rPr lang="th-TH" sz="32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3200" b="1" dirty="0">
                <a:solidFill>
                  <a:srgbClr val="FFFF00"/>
                </a:solidFill>
                <a:latin typeface="TH SarabunPSK" panose="020B0500040200020003" pitchFamily="34" charset="-34"/>
                <a:cs typeface="TH SarabunPSK" panose="020B0500040200020003" pitchFamily="34" charset="-34"/>
              </a:rPr>
              <a:t>	</a:t>
            </a:r>
            <a:r>
              <a:rPr lang="th-TH" sz="3200" b="1" dirty="0" smtClean="0">
                <a:solidFill>
                  <a:srgbClr val="FFFF00"/>
                </a:solidFill>
                <a:latin typeface="TH SarabunPSK" panose="020B0500040200020003" pitchFamily="34" charset="-34"/>
                <a:cs typeface="TH SarabunPSK" panose="020B0500040200020003" pitchFamily="34" charset="-34"/>
              </a:rPr>
              <a:t>	</a:t>
            </a:r>
            <a:r>
              <a:rPr lang="th-TH" sz="3200" b="1" dirty="0">
                <a:solidFill>
                  <a:srgbClr val="FFFF00"/>
                </a:solidFill>
                <a:latin typeface="TH SarabunPSK" panose="020B0500040200020003" pitchFamily="34" charset="-34"/>
                <a:cs typeface="TH SarabunPSK" panose="020B0500040200020003" pitchFamily="34" charset="-34"/>
              </a:rPr>
              <a:t>	</a:t>
            </a:r>
            <a:r>
              <a:rPr lang="th-TH" sz="3200" b="1" dirty="0" smtClean="0">
                <a:solidFill>
                  <a:srgbClr val="FFFF00"/>
                </a:solidFill>
                <a:latin typeface="TH SarabunPSK" panose="020B0500040200020003" pitchFamily="34" charset="-34"/>
                <a:cs typeface="TH SarabunPSK" panose="020B0500040200020003" pitchFamily="34" charset="-34"/>
              </a:rPr>
              <a:t>		</a:t>
            </a:r>
            <a:endParaRPr lang="en-US" sz="3200" b="1" dirty="0">
              <a:solidFill>
                <a:srgbClr val="FFFF0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651385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8031" y="746645"/>
            <a:ext cx="8850632" cy="5170829"/>
          </a:xfrm>
          <a:solidFill>
            <a:schemeClr val="accent1">
              <a:lumMod val="40000"/>
              <a:lumOff val="60000"/>
            </a:schemeClr>
          </a:solidFill>
        </p:spPr>
        <p:txBody>
          <a:bodyPr>
            <a:noAutofit/>
          </a:bodyPr>
          <a:lstStyle/>
          <a:p>
            <a:pPr marL="0" indent="0">
              <a:buNone/>
            </a:pPr>
            <a:r>
              <a:rPr lang="th-TH" sz="3200" b="1" dirty="0" smtClean="0">
                <a:solidFill>
                  <a:schemeClr val="bg1"/>
                </a:solidFill>
                <a:latin typeface="TH SarabunPSK" panose="020B0500040200020003" pitchFamily="34" charset="-34"/>
                <a:cs typeface="TH SarabunPSK" panose="020B0500040200020003" pitchFamily="34" charset="-34"/>
              </a:rPr>
              <a:t>	 	</a:t>
            </a:r>
            <a:r>
              <a:rPr lang="en-US" sz="3200" b="1" dirty="0" smtClean="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	</a:t>
            </a:r>
            <a:r>
              <a:rPr lang="th-TH"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Advantages of gold ornaments </a:t>
            </a:r>
            <a:endParaRPr lang="en-US" sz="3200" b="1" dirty="0" smtClean="0">
              <a:solidFill>
                <a:schemeClr val="bg1"/>
              </a:solidFill>
              <a:latin typeface="TH SarabunPSK" panose="020B0500040200020003" pitchFamily="34" charset="-34"/>
              <a:cs typeface="TH SarabunPSK" panose="020B0500040200020003" pitchFamily="34" charset="-34"/>
            </a:endParaRPr>
          </a:p>
          <a:p>
            <a:pPr marL="0" indent="0">
              <a:buNone/>
            </a:pPr>
            <a:r>
              <a:rPr lang="en-US"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Starting price is not high </a:t>
            </a:r>
            <a:endParaRPr lang="en-US" sz="3200" b="1" dirty="0" smtClean="0">
              <a:solidFill>
                <a:schemeClr val="bg1"/>
              </a:solidFill>
              <a:latin typeface="TH SarabunPSK" panose="020B0500040200020003" pitchFamily="34" charset="-34"/>
              <a:cs typeface="TH SarabunPSK" panose="020B0500040200020003" pitchFamily="34" charset="-34"/>
            </a:endParaRPr>
          </a:p>
          <a:p>
            <a:pPr marL="0" indent="0">
              <a:buNone/>
            </a:pPr>
            <a:r>
              <a:rPr lang="en-US"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Can buy and keep for savings to start investing </a:t>
            </a:r>
            <a:endParaRPr lang="en-US" sz="3200" b="1" dirty="0" smtClean="0">
              <a:solidFill>
                <a:schemeClr val="bg1"/>
              </a:solidFill>
              <a:latin typeface="TH SarabunPSK" panose="020B0500040200020003" pitchFamily="34" charset="-34"/>
              <a:cs typeface="TH SarabunPSK" panose="020B0500040200020003" pitchFamily="34" charset="-34"/>
            </a:endParaRPr>
          </a:p>
          <a:p>
            <a:pPr marL="0" indent="0">
              <a:buNone/>
            </a:pPr>
            <a:r>
              <a:rPr lang="en-US"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Can be worn as an accessory for beauty</a:t>
            </a:r>
          </a:p>
          <a:p>
            <a:pPr marL="0" indent="0">
              <a:buNone/>
            </a:pPr>
            <a:endParaRPr lang="en-US" sz="3200" b="1" dirty="0">
              <a:solidFill>
                <a:schemeClr val="bg1"/>
              </a:solidFill>
              <a:latin typeface="TH SarabunPSK" panose="020B0500040200020003" pitchFamily="34" charset="-34"/>
              <a:cs typeface="TH SarabunPSK" panose="020B0500040200020003" pitchFamily="34" charset="-34"/>
            </a:endParaRPr>
          </a:p>
          <a:p>
            <a:pPr marL="0" indent="0">
              <a:buNone/>
            </a:pPr>
            <a:r>
              <a:rPr lang="en-US" sz="3200" b="1" dirty="0" smtClean="0">
                <a:solidFill>
                  <a:schemeClr val="bg1"/>
                </a:solidFill>
                <a:latin typeface="TH SarabunPSK" panose="020B0500040200020003" pitchFamily="34" charset="-34"/>
                <a:cs typeface="TH SarabunPSK" panose="020B0500040200020003" pitchFamily="34" charset="-34"/>
              </a:rPr>
              <a:t>	Therefore</a:t>
            </a:r>
            <a:r>
              <a:rPr lang="en-US" sz="3200" b="1" dirty="0">
                <a:solidFill>
                  <a:schemeClr val="bg1"/>
                </a:solidFill>
                <a:latin typeface="TH SarabunPSK" panose="020B0500040200020003" pitchFamily="34" charset="-34"/>
                <a:cs typeface="TH SarabunPSK" panose="020B0500040200020003" pitchFamily="34" charset="-34"/>
              </a:rPr>
              <a:t>, gold ornaments therefore not suitable for </a:t>
            </a:r>
            <a:r>
              <a:rPr lang="en-US" sz="3200" b="1" dirty="0" err="1" smtClean="0">
                <a:solidFill>
                  <a:schemeClr val="bg1"/>
                </a:solidFill>
                <a:latin typeface="TH SarabunPSK" panose="020B0500040200020003" pitchFamily="34" charset="-34"/>
                <a:cs typeface="TH SarabunPSK" panose="020B0500040200020003" pitchFamily="34" charset="-34"/>
              </a:rPr>
              <a:t>investmentBut</a:t>
            </a:r>
            <a:r>
              <a:rPr lang="en-US"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suitable for wearing as jewelry or for saving money Buy-sell to increase the value during the price of gold as well.</a:t>
            </a:r>
            <a:endParaRPr lang="en-US" sz="4400" b="1" dirty="0">
              <a:solidFill>
                <a:schemeClr val="bg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541103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3083" y="250256"/>
            <a:ext cx="9908724" cy="6477115"/>
          </a:xfrm>
          <a:solidFill>
            <a:schemeClr val="accent1">
              <a:lumMod val="40000"/>
              <a:lumOff val="60000"/>
            </a:schemeClr>
          </a:solidFill>
        </p:spPr>
        <p:txBody>
          <a:bodyPr>
            <a:noAutofit/>
          </a:bodyPr>
          <a:lstStyle/>
          <a:p>
            <a:pPr marL="0" indent="0">
              <a:buNone/>
            </a:pPr>
            <a:r>
              <a:rPr lang="th-TH" sz="2800" b="1" dirty="0" smtClean="0">
                <a:solidFill>
                  <a:schemeClr val="bg1"/>
                </a:solidFill>
                <a:latin typeface="TH SarabunPSK" panose="020B0500040200020003" pitchFamily="34" charset="-34"/>
                <a:cs typeface="TH SarabunPSK" panose="020B0500040200020003" pitchFamily="34" charset="-34"/>
              </a:rPr>
              <a:t>	 	</a:t>
            </a:r>
            <a:r>
              <a:rPr lang="en-US" sz="2800" b="1" dirty="0" smtClean="0">
                <a:solidFill>
                  <a:schemeClr val="bg1"/>
                </a:solidFill>
                <a:latin typeface="TH SarabunPSK" panose="020B0500040200020003" pitchFamily="34" charset="-34"/>
                <a:cs typeface="TH SarabunPSK" panose="020B0500040200020003" pitchFamily="34" charset="-34"/>
              </a:rPr>
              <a:t> </a:t>
            </a:r>
            <a:r>
              <a:rPr lang="th-TH" sz="2800" b="1" dirty="0">
                <a:solidFill>
                  <a:schemeClr val="bg1"/>
                </a:solidFill>
                <a:latin typeface="TH SarabunPSK" panose="020B0500040200020003" pitchFamily="34" charset="-34"/>
                <a:cs typeface="TH SarabunPSK" panose="020B0500040200020003" pitchFamily="34" charset="-34"/>
              </a:rPr>
              <a:t>	</a:t>
            </a:r>
            <a:r>
              <a:rPr lang="th-TH" sz="2800" b="1" dirty="0" smtClean="0">
                <a:solidFill>
                  <a:schemeClr val="bg1"/>
                </a:solidFill>
                <a:latin typeface="TH SarabunPSK" panose="020B0500040200020003" pitchFamily="34" charset="-34"/>
                <a:cs typeface="TH SarabunPSK" panose="020B0500040200020003" pitchFamily="34" charset="-34"/>
              </a:rPr>
              <a:t>		</a:t>
            </a:r>
            <a:r>
              <a:rPr lang="en-US" sz="2800" b="1" dirty="0">
                <a:solidFill>
                  <a:schemeClr val="bg1"/>
                </a:solidFill>
                <a:latin typeface="TH SarabunPSK" panose="020B0500040200020003" pitchFamily="34" charset="-34"/>
                <a:cs typeface="TH SarabunPSK" panose="020B0500040200020003" pitchFamily="34" charset="-34"/>
              </a:rPr>
              <a:t>In </a:t>
            </a:r>
            <a:r>
              <a:rPr lang="en-US" sz="2800" b="1" dirty="0" smtClean="0">
                <a:solidFill>
                  <a:schemeClr val="bg1"/>
                </a:solidFill>
                <a:latin typeface="TH SarabunPSK" panose="020B0500040200020003" pitchFamily="34" charset="-34"/>
                <a:cs typeface="TH SarabunPSK" panose="020B0500040200020003" pitchFamily="34" charset="-34"/>
              </a:rPr>
              <a:t>summary</a:t>
            </a:r>
          </a:p>
          <a:p>
            <a:pPr marL="0" indent="0">
              <a:buNone/>
            </a:pPr>
            <a:r>
              <a:rPr lang="en-US" sz="2800" b="1" dirty="0">
                <a:solidFill>
                  <a:schemeClr val="bg1"/>
                </a:solidFill>
                <a:latin typeface="TH SarabunPSK" panose="020B0500040200020003" pitchFamily="34" charset="-34"/>
                <a:cs typeface="TH SarabunPSK" panose="020B0500040200020003" pitchFamily="34" charset="-34"/>
              </a:rPr>
              <a:t>	</a:t>
            </a:r>
            <a:r>
              <a:rPr lang="en-US" sz="2800" b="1" dirty="0" smtClean="0">
                <a:solidFill>
                  <a:schemeClr val="bg1"/>
                </a:solidFill>
                <a:latin typeface="TH SarabunPSK" panose="020B0500040200020003" pitchFamily="34" charset="-34"/>
                <a:cs typeface="TH SarabunPSK" panose="020B0500040200020003" pitchFamily="34" charset="-34"/>
              </a:rPr>
              <a:t>the </a:t>
            </a:r>
            <a:r>
              <a:rPr lang="en-US" sz="2800" b="1" dirty="0">
                <a:solidFill>
                  <a:schemeClr val="bg1"/>
                </a:solidFill>
                <a:latin typeface="TH SarabunPSK" panose="020B0500040200020003" pitchFamily="34" charset="-34"/>
                <a:cs typeface="TH SarabunPSK" panose="020B0500040200020003" pitchFamily="34" charset="-34"/>
              </a:rPr>
              <a:t>two types of gold are completely different.</a:t>
            </a:r>
          </a:p>
          <a:p>
            <a:pPr marL="0" indent="0">
              <a:buNone/>
            </a:pPr>
            <a:r>
              <a:rPr lang="en-US" sz="2800" b="1" dirty="0">
                <a:solidFill>
                  <a:schemeClr val="bg1"/>
                </a:solidFill>
                <a:latin typeface="TH SarabunPSK" panose="020B0500040200020003" pitchFamily="34" charset="-34"/>
                <a:cs typeface="TH SarabunPSK" panose="020B0500040200020003" pitchFamily="34" charset="-34"/>
              </a:rPr>
              <a:t>Gold ornaments are suitable for Bring it as an accessory to wear. for beauty</a:t>
            </a:r>
          </a:p>
          <a:p>
            <a:pPr marL="0" indent="0">
              <a:buNone/>
            </a:pPr>
            <a:r>
              <a:rPr lang="en-US" sz="2800" b="1" dirty="0" smtClean="0">
                <a:solidFill>
                  <a:schemeClr val="bg1"/>
                </a:solidFill>
                <a:latin typeface="TH SarabunPSK" panose="020B0500040200020003" pitchFamily="34" charset="-34"/>
                <a:cs typeface="TH SarabunPSK" panose="020B0500040200020003" pitchFamily="34" charset="-34"/>
              </a:rPr>
              <a:t>	that </a:t>
            </a:r>
            <a:r>
              <a:rPr lang="en-US" sz="2800" b="1" dirty="0">
                <a:solidFill>
                  <a:schemeClr val="bg1"/>
                </a:solidFill>
                <a:latin typeface="TH SarabunPSK" panose="020B0500040200020003" pitchFamily="34" charset="-34"/>
                <a:cs typeface="TH SarabunPSK" panose="020B0500040200020003" pitchFamily="34" charset="-34"/>
              </a:rPr>
              <a:t>gold bar Suitable for those who want to buy gold for investment. speculation in the future, which</a:t>
            </a:r>
          </a:p>
          <a:p>
            <a:pPr marL="0" indent="0">
              <a:buNone/>
            </a:pPr>
            <a:r>
              <a:rPr lang="en-US" sz="2800" b="1" dirty="0" smtClean="0">
                <a:solidFill>
                  <a:schemeClr val="bg1"/>
                </a:solidFill>
                <a:latin typeface="TH SarabunPSK" panose="020B0500040200020003" pitchFamily="34" charset="-34"/>
                <a:cs typeface="TH SarabunPSK" panose="020B0500040200020003" pitchFamily="34" charset="-34"/>
              </a:rPr>
              <a:t>	price </a:t>
            </a:r>
            <a:r>
              <a:rPr lang="en-US" sz="2800" b="1" dirty="0">
                <a:solidFill>
                  <a:schemeClr val="bg1"/>
                </a:solidFill>
                <a:latin typeface="TH SarabunPSK" panose="020B0500040200020003" pitchFamily="34" charset="-34"/>
                <a:cs typeface="TH SarabunPSK" panose="020B0500040200020003" pitchFamily="34" charset="-34"/>
              </a:rPr>
              <a:t>of gold jewelry will be more expensive price of gold bars Because there must be a goldsmith's shaping fee. for different beauty according to difficulty</a:t>
            </a:r>
          </a:p>
          <a:p>
            <a:pPr marL="0" indent="0">
              <a:buNone/>
            </a:pPr>
            <a:r>
              <a:rPr lang="en-US" sz="2800" b="1" dirty="0" smtClean="0">
                <a:solidFill>
                  <a:schemeClr val="bg1"/>
                </a:solidFill>
                <a:latin typeface="TH SarabunPSK" panose="020B0500040200020003" pitchFamily="34" charset="-34"/>
                <a:cs typeface="TH SarabunPSK" panose="020B0500040200020003" pitchFamily="34" charset="-34"/>
              </a:rPr>
              <a:t>	The </a:t>
            </a:r>
            <a:r>
              <a:rPr lang="en-US" sz="2800" b="1" dirty="0">
                <a:solidFill>
                  <a:schemeClr val="bg1"/>
                </a:solidFill>
                <a:latin typeface="TH SarabunPSK" panose="020B0500040200020003" pitchFamily="34" charset="-34"/>
                <a:cs typeface="TH SarabunPSK" panose="020B0500040200020003" pitchFamily="34" charset="-34"/>
              </a:rPr>
              <a:t>selling price of gold bars is better. Will not be deducted for the solder, the commission. The reason why gold bars are cheaper than gold ornaments is because there is no commission charged. or wages for making gold But there will be a block or premium value which is cheaper than the commission of gold ornaments.</a:t>
            </a:r>
            <a:endParaRPr lang="en-US" sz="2800" b="1" dirty="0">
              <a:solidFill>
                <a:schemeClr val="bg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29721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23" y="0"/>
            <a:ext cx="9460415" cy="894819"/>
          </a:xfrm>
        </p:spPr>
        <p:txBody>
          <a:bodyPr/>
          <a:lstStyle/>
          <a:p>
            <a:pPr algn="ctr"/>
            <a:r>
              <a:rPr lang="th-TH" sz="3600" b="1" dirty="0" smtClean="0">
                <a:solidFill>
                  <a:srgbClr val="FFFF00"/>
                </a:solidFill>
                <a:latin typeface="TH SarabunPSK" panose="020B0500040200020003" pitchFamily="34" charset="-34"/>
                <a:cs typeface="TH SarabunPSK" panose="020B0500040200020003" pitchFamily="34" charset="-34"/>
              </a:rPr>
              <a:t> มาตรฐาน</a:t>
            </a:r>
            <a:r>
              <a:rPr lang="th-TH" sz="3600" b="1" dirty="0">
                <a:solidFill>
                  <a:srgbClr val="FFFF00"/>
                </a:solidFill>
                <a:latin typeface="TH SarabunPSK" panose="020B0500040200020003" pitchFamily="34" charset="-34"/>
                <a:cs typeface="TH SarabunPSK" panose="020B0500040200020003" pitchFamily="34" charset="-34"/>
              </a:rPr>
              <a:t>เงินตราที่อิงโลหะมีค่า </a:t>
            </a:r>
            <a:r>
              <a:rPr lang="th-TH" sz="3600" b="1" dirty="0" smtClean="0">
                <a:solidFill>
                  <a:srgbClr val="FFFF00"/>
                </a:solidFill>
                <a:latin typeface="TH SarabunPSK" panose="020B0500040200020003" pitchFamily="34" charset="-34"/>
                <a:cs typeface="TH SarabunPSK" panose="020B0500040200020003" pitchFamily="34" charset="-34"/>
              </a:rPr>
              <a:t/>
            </a:r>
            <a:br>
              <a:rPr lang="th-TH" sz="3600" b="1" dirty="0" smtClean="0">
                <a:solidFill>
                  <a:srgbClr val="FFFF00"/>
                </a:solidFill>
                <a:latin typeface="TH SarabunPSK" panose="020B0500040200020003" pitchFamily="34" charset="-34"/>
                <a:cs typeface="TH SarabunPSK" panose="020B0500040200020003" pitchFamily="34" charset="-34"/>
              </a:rPr>
            </a:br>
            <a:r>
              <a:rPr lang="th-TH" sz="3600" b="1" dirty="0" smtClean="0">
                <a:solidFill>
                  <a:srgbClr val="FFFF00"/>
                </a:solidFill>
                <a:latin typeface="TH SarabunPSK" panose="020B0500040200020003" pitchFamily="34" charset="-34"/>
                <a:cs typeface="TH SarabunPSK" panose="020B0500040200020003" pitchFamily="34" charset="-34"/>
              </a:rPr>
              <a:t>(</a:t>
            </a:r>
            <a:r>
              <a:rPr lang="en-US" sz="3600" b="1" dirty="0">
                <a:solidFill>
                  <a:srgbClr val="FFFF00"/>
                </a:solidFill>
                <a:latin typeface="TH SarabunPSK" panose="020B0500040200020003" pitchFamily="34" charset="-34"/>
                <a:cs typeface="TH SarabunPSK" panose="020B0500040200020003" pitchFamily="34" charset="-34"/>
              </a:rPr>
              <a:t>Metallic Standard</a:t>
            </a:r>
            <a:r>
              <a:rPr lang="th-TH" sz="3600" b="1" dirty="0">
                <a:solidFill>
                  <a:srgbClr val="FFFF00"/>
                </a:solidFill>
                <a:latin typeface="TH SarabunPSK" panose="020B0500040200020003" pitchFamily="34" charset="-34"/>
                <a:cs typeface="TH SarabunPSK" panose="020B0500040200020003" pitchFamily="34" charset="-34"/>
              </a:rPr>
              <a:t>)</a:t>
            </a:r>
            <a:r>
              <a:rPr lang="en-US" sz="3600" b="1" dirty="0">
                <a:solidFill>
                  <a:srgbClr val="FFFF00"/>
                </a:solidFill>
                <a:latin typeface="TH SarabunPSK" panose="020B0500040200020003" pitchFamily="34" charset="-34"/>
                <a:cs typeface="TH SarabunPSK" panose="020B0500040200020003" pitchFamily="34" charset="-34"/>
              </a:rPr>
              <a:t> </a:t>
            </a:r>
          </a:p>
        </p:txBody>
      </p:sp>
      <p:sp>
        <p:nvSpPr>
          <p:cNvPr id="3" name="Content Placeholder 2"/>
          <p:cNvSpPr>
            <a:spLocks noGrp="1"/>
          </p:cNvSpPr>
          <p:nvPr>
            <p:ph idx="1"/>
          </p:nvPr>
        </p:nvSpPr>
        <p:spPr>
          <a:xfrm>
            <a:off x="856699" y="2079059"/>
            <a:ext cx="3272794" cy="677206"/>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มาตราโลหะเดี่ยว</a:t>
            </a:r>
            <a:endParaRPr lang="th-TH" sz="2800" b="1" dirty="0" smtClean="0">
              <a:solidFill>
                <a:srgbClr val="FFFF00"/>
              </a:solidFill>
              <a:latin typeface="TH SarabunPSK" panose="020B0500040200020003" pitchFamily="34" charset="-34"/>
              <a:cs typeface="TH SarabunPSK" panose="020B0500040200020003" pitchFamily="34" charset="-34"/>
            </a:endParaRP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
        <p:nvSpPr>
          <p:cNvPr id="4" name="Content Placeholder 2"/>
          <p:cNvSpPr txBox="1">
            <a:spLocks/>
          </p:cNvSpPr>
          <p:nvPr/>
        </p:nvSpPr>
        <p:spPr>
          <a:xfrm>
            <a:off x="7117348" y="2065995"/>
            <a:ext cx="3272794" cy="6772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thaiDist">
              <a:buFont typeface="Wingdings 3" charset="2"/>
              <a:buNone/>
            </a:pPr>
            <a:r>
              <a:rPr lang="th-TH" sz="2800" b="1" dirty="0" smtClean="0">
                <a:latin typeface="TH SarabunPSK" panose="020B0500040200020003" pitchFamily="34" charset="-34"/>
                <a:cs typeface="TH SarabunPSK" panose="020B0500040200020003" pitchFamily="34" charset="-34"/>
              </a:rPr>
              <a:t>	 	 มาตราโลหะคู่</a:t>
            </a:r>
            <a:endParaRPr lang="th-TH" sz="2800" b="1" dirty="0" smtClean="0">
              <a:solidFill>
                <a:srgbClr val="FFFF00"/>
              </a:solidFill>
              <a:latin typeface="TH SarabunPSK" panose="020B0500040200020003" pitchFamily="34" charset="-34"/>
              <a:cs typeface="TH SarabunPSK" panose="020B0500040200020003" pitchFamily="34" charset="-34"/>
            </a:endParaRP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
        <p:nvSpPr>
          <p:cNvPr id="5" name="Content Placeholder 2"/>
          <p:cNvSpPr txBox="1">
            <a:spLocks/>
          </p:cNvSpPr>
          <p:nvPr/>
        </p:nvSpPr>
        <p:spPr>
          <a:xfrm>
            <a:off x="-294462" y="3405277"/>
            <a:ext cx="3272794" cy="6772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thaiDist">
              <a:buFont typeface="Wingdings 3" charset="2"/>
              <a:buNone/>
            </a:pPr>
            <a:r>
              <a:rPr lang="th-TH" sz="2800" b="1" dirty="0" smtClean="0">
                <a:latin typeface="TH SarabunPSK" panose="020B0500040200020003" pitchFamily="34" charset="-34"/>
                <a:cs typeface="TH SarabunPSK" panose="020B0500040200020003" pitchFamily="34" charset="-34"/>
              </a:rPr>
              <a:t>	 	 มาตราโลหะทองคำ</a:t>
            </a:r>
            <a:endParaRPr lang="th-TH" sz="2800" b="1" dirty="0" smtClean="0">
              <a:solidFill>
                <a:srgbClr val="FFFF00"/>
              </a:solidFill>
              <a:latin typeface="TH SarabunPSK" panose="020B0500040200020003" pitchFamily="34" charset="-34"/>
              <a:cs typeface="TH SarabunPSK" panose="020B0500040200020003" pitchFamily="34" charset="-34"/>
            </a:endParaRP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
        <p:nvSpPr>
          <p:cNvPr id="6" name="Content Placeholder 2"/>
          <p:cNvSpPr txBox="1">
            <a:spLocks/>
          </p:cNvSpPr>
          <p:nvPr/>
        </p:nvSpPr>
        <p:spPr>
          <a:xfrm>
            <a:off x="2493096" y="3405277"/>
            <a:ext cx="3272794" cy="6772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thaiDist">
              <a:buFont typeface="Wingdings 3" charset="2"/>
              <a:buNone/>
            </a:pPr>
            <a:r>
              <a:rPr lang="th-TH" sz="2800" b="1" dirty="0" smtClean="0">
                <a:latin typeface="TH SarabunPSK" panose="020B0500040200020003" pitchFamily="34" charset="-34"/>
                <a:cs typeface="TH SarabunPSK" panose="020B0500040200020003" pitchFamily="34" charset="-34"/>
              </a:rPr>
              <a:t>	 	 มาตราโลหะเงิน</a:t>
            </a: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
        <p:nvSpPr>
          <p:cNvPr id="7" name="Content Placeholder 2"/>
          <p:cNvSpPr txBox="1">
            <a:spLocks/>
          </p:cNvSpPr>
          <p:nvPr/>
        </p:nvSpPr>
        <p:spPr>
          <a:xfrm>
            <a:off x="5386430" y="3407342"/>
            <a:ext cx="3272794" cy="6772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thaiDist">
              <a:buFont typeface="Wingdings 3" charset="2"/>
              <a:buNone/>
            </a:pPr>
            <a:r>
              <a:rPr lang="th-TH" sz="2800" b="1" dirty="0" smtClean="0">
                <a:latin typeface="TH SarabunPSK" panose="020B0500040200020003" pitchFamily="34" charset="-34"/>
                <a:cs typeface="TH SarabunPSK" panose="020B0500040200020003" pitchFamily="34" charset="-34"/>
              </a:rPr>
              <a:t>	 	 มาตราโลหะคู่ขนาน</a:t>
            </a: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
        <p:nvSpPr>
          <p:cNvPr id="8" name="Content Placeholder 2"/>
          <p:cNvSpPr txBox="1">
            <a:spLocks/>
          </p:cNvSpPr>
          <p:nvPr/>
        </p:nvSpPr>
        <p:spPr>
          <a:xfrm>
            <a:off x="8553448" y="3405277"/>
            <a:ext cx="3272794" cy="6772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thaiDist">
              <a:buFont typeface="Wingdings 3" charset="2"/>
              <a:buNone/>
            </a:pPr>
            <a:r>
              <a:rPr lang="th-TH" sz="2800" b="1" dirty="0" smtClean="0">
                <a:latin typeface="TH SarabunPSK" panose="020B0500040200020003" pitchFamily="34" charset="-34"/>
                <a:cs typeface="TH SarabunPSK" panose="020B0500040200020003" pitchFamily="34" charset="-34"/>
              </a:rPr>
              <a:t>	 	 มาตราโลหะคู่ซ้อน</a:t>
            </a: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
        <p:nvSpPr>
          <p:cNvPr id="9" name="Content Placeholder 2"/>
          <p:cNvSpPr txBox="1">
            <a:spLocks/>
          </p:cNvSpPr>
          <p:nvPr/>
        </p:nvSpPr>
        <p:spPr>
          <a:xfrm>
            <a:off x="1087477" y="4843905"/>
            <a:ext cx="3272794" cy="6772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thaiDist">
              <a:buFont typeface="Wingdings 3" charset="2"/>
              <a:buNone/>
            </a:pPr>
            <a:r>
              <a:rPr lang="th-TH" sz="2800" b="1" dirty="0" smtClean="0">
                <a:latin typeface="TH SarabunPSK" panose="020B0500040200020003" pitchFamily="34" charset="-34"/>
                <a:cs typeface="TH SarabunPSK" panose="020B0500040200020003" pitchFamily="34" charset="-34"/>
              </a:rPr>
              <a:t>	 	 มาตราเหรียญทองคำ</a:t>
            </a:r>
            <a:endParaRPr lang="th-TH" sz="2800" b="1" dirty="0" smtClean="0">
              <a:solidFill>
                <a:srgbClr val="FFFF00"/>
              </a:solidFill>
              <a:latin typeface="TH SarabunPSK" panose="020B0500040200020003" pitchFamily="34" charset="-34"/>
              <a:cs typeface="TH SarabunPSK" panose="020B0500040200020003" pitchFamily="34" charset="-34"/>
            </a:endParaRP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
        <p:nvSpPr>
          <p:cNvPr id="10" name="Content Placeholder 2"/>
          <p:cNvSpPr txBox="1">
            <a:spLocks/>
          </p:cNvSpPr>
          <p:nvPr/>
        </p:nvSpPr>
        <p:spPr>
          <a:xfrm>
            <a:off x="1087477" y="5408702"/>
            <a:ext cx="3272794" cy="6772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thaiDist">
              <a:buFont typeface="Wingdings 3" charset="2"/>
              <a:buNone/>
            </a:pPr>
            <a:r>
              <a:rPr lang="th-TH" sz="2800" b="1" dirty="0" smtClean="0">
                <a:latin typeface="TH SarabunPSK" panose="020B0500040200020003" pitchFamily="34" charset="-34"/>
                <a:cs typeface="TH SarabunPSK" panose="020B0500040200020003" pitchFamily="34" charset="-34"/>
              </a:rPr>
              <a:t>	 	 มาตราทองคำแท่ง</a:t>
            </a:r>
            <a:endParaRPr lang="th-TH" sz="2800" b="1" dirty="0" smtClean="0">
              <a:solidFill>
                <a:srgbClr val="FFFF00"/>
              </a:solidFill>
              <a:latin typeface="TH SarabunPSK" panose="020B0500040200020003" pitchFamily="34" charset="-34"/>
              <a:cs typeface="TH SarabunPSK" panose="020B0500040200020003" pitchFamily="34" charset="-34"/>
            </a:endParaRP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
        <p:nvSpPr>
          <p:cNvPr id="11" name="Content Placeholder 2"/>
          <p:cNvSpPr txBox="1">
            <a:spLocks/>
          </p:cNvSpPr>
          <p:nvPr/>
        </p:nvSpPr>
        <p:spPr>
          <a:xfrm>
            <a:off x="1100539" y="6018153"/>
            <a:ext cx="3641278" cy="6772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thaiDist">
              <a:buFont typeface="Wingdings 3" charset="2"/>
              <a:buNone/>
            </a:pPr>
            <a:r>
              <a:rPr lang="th-TH" sz="2800" b="1" dirty="0" smtClean="0">
                <a:latin typeface="TH SarabunPSK" panose="020B0500040200020003" pitchFamily="34" charset="-34"/>
                <a:cs typeface="TH SarabunPSK" panose="020B0500040200020003" pitchFamily="34" charset="-34"/>
              </a:rPr>
              <a:t>	 	 มาตราปริวรรตทองคำ</a:t>
            </a:r>
            <a:endParaRPr lang="th-TH" sz="2800" b="1" dirty="0" smtClean="0">
              <a:solidFill>
                <a:srgbClr val="FFFF00"/>
              </a:solidFill>
              <a:latin typeface="TH SarabunPSK" panose="020B0500040200020003" pitchFamily="34" charset="-34"/>
              <a:cs typeface="TH SarabunPSK" panose="020B0500040200020003" pitchFamily="34" charset="-34"/>
            </a:endParaRP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FF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Font typeface="Wingdings 3" charset="2"/>
              <a:buNone/>
            </a:pP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cxnSp>
        <p:nvCxnSpPr>
          <p:cNvPr id="13" name="Straight Connector 12"/>
          <p:cNvCxnSpPr/>
          <p:nvPr/>
        </p:nvCxnSpPr>
        <p:spPr>
          <a:xfrm>
            <a:off x="5765890" y="1045028"/>
            <a:ext cx="0" cy="77070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723874" y="1830862"/>
            <a:ext cx="6380937"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2723874" y="1845988"/>
            <a:ext cx="13062" cy="4008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453907" y="2482977"/>
            <a:ext cx="0" cy="782738"/>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9104811" y="1832069"/>
            <a:ext cx="13062" cy="4008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267095" y="3265715"/>
            <a:ext cx="2692579"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8915667" y="2482977"/>
            <a:ext cx="0" cy="782738"/>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497266" y="3274424"/>
            <a:ext cx="2692579"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1267095" y="3281179"/>
            <a:ext cx="0" cy="3047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3959674" y="3265715"/>
            <a:ext cx="0" cy="3047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7497266" y="3274835"/>
            <a:ext cx="0" cy="3047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10185489" y="3274835"/>
            <a:ext cx="0" cy="3047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1632857" y="3940505"/>
            <a:ext cx="0" cy="2416251"/>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1632857" y="5117193"/>
            <a:ext cx="444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1632857" y="5747305"/>
            <a:ext cx="444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1632857" y="6356756"/>
            <a:ext cx="444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8361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60415" cy="894819"/>
          </a:xfrm>
        </p:spPr>
        <p:txBody>
          <a:bodyPr/>
          <a:lstStyle/>
          <a:p>
            <a:pPr algn="ctr"/>
            <a:r>
              <a:rPr lang="en-US" sz="4400" b="1" dirty="0" smtClean="0">
                <a:solidFill>
                  <a:srgbClr val="FFFF00"/>
                </a:solidFill>
                <a:latin typeface="TH SarabunPSK" panose="020B0500040200020003" pitchFamily="34" charset="-34"/>
                <a:cs typeface="TH SarabunPSK" panose="020B0500040200020003" pitchFamily="34" charset="-34"/>
              </a:rPr>
              <a:t>1.</a:t>
            </a:r>
            <a:r>
              <a:rPr lang="th-TH" sz="4400" b="1" dirty="0" smtClean="0">
                <a:solidFill>
                  <a:srgbClr val="FFFF00"/>
                </a:solidFill>
                <a:latin typeface="TH SarabunPSK" panose="020B0500040200020003" pitchFamily="34" charset="-34"/>
                <a:cs typeface="TH SarabunPSK" panose="020B0500040200020003" pitchFamily="34" charset="-34"/>
              </a:rPr>
              <a:t> </a:t>
            </a:r>
            <a:r>
              <a:rPr lang="en-US" sz="4400" b="1" dirty="0" smtClean="0">
                <a:solidFill>
                  <a:srgbClr val="FFFF00"/>
                </a:solidFill>
                <a:latin typeface="TH SarabunPSK" panose="020B0500040200020003" pitchFamily="34" charset="-34"/>
                <a:cs typeface="TH SarabunPSK" panose="020B0500040200020003" pitchFamily="34" charset="-34"/>
              </a:rPr>
              <a:t>Monometallic Standard </a:t>
            </a:r>
            <a:endParaRPr lang="en-US" b="1" dirty="0">
              <a:solidFill>
                <a:srgbClr val="FFFF00"/>
              </a:solidFill>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1260017" y="1347537"/>
            <a:ext cx="10078543" cy="4530749"/>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en-US" sz="2800" b="1" dirty="0">
                <a:latin typeface="TH SarabunPSK" panose="020B0500040200020003" pitchFamily="34" charset="-34"/>
                <a:cs typeface="TH SarabunPSK" panose="020B0500040200020003" pitchFamily="34" charset="-34"/>
              </a:rPr>
              <a:t>Single Metal Article refers to a monetary system that uses one type of precious metal as a standard for determining the value of money, i.e. gold and silver.</a:t>
            </a:r>
          </a:p>
          <a:p>
            <a:pPr marL="0" indent="0" algn="thaiDist">
              <a:buNone/>
            </a:pPr>
            <a:r>
              <a:rPr lang="en-US" sz="2800" b="1" dirty="0">
                <a:latin typeface="TH SarabunPSK" panose="020B0500040200020003" pitchFamily="34" charset="-34"/>
                <a:cs typeface="TH SarabunPSK" panose="020B0500040200020003" pitchFamily="34" charset="-34"/>
              </a:rPr>
              <a:t>Gold Section</a:t>
            </a:r>
          </a:p>
          <a:p>
            <a:pPr marL="0" indent="0" algn="thaiDist">
              <a:buNone/>
            </a:pPr>
            <a:r>
              <a:rPr lang="en-US" sz="2800" b="1" dirty="0">
                <a:latin typeface="TH SarabunPSK" panose="020B0500040200020003" pitchFamily="34" charset="-34"/>
                <a:cs typeface="TH SarabunPSK" panose="020B0500040200020003" pitchFamily="34" charset="-34"/>
              </a:rPr>
              <a:t>A monetary system that uses gold as the standard for determining the value of money. England was the first country to be used in the year 1821 and has been used in many countries such as Portugal, the United States.</a:t>
            </a:r>
          </a:p>
          <a:p>
            <a:pPr marL="0" indent="0" algn="thaiDist">
              <a:buNone/>
            </a:pPr>
            <a:r>
              <a:rPr lang="en-US" sz="2800" b="1" dirty="0">
                <a:latin typeface="TH SarabunPSK" panose="020B0500040200020003" pitchFamily="34" charset="-34"/>
                <a:cs typeface="TH SarabunPSK" panose="020B0500040200020003" pitchFamily="34" charset="-34"/>
              </a:rPr>
              <a:t>The Golden Section has begun to lose public confidence. And was eventually canceled in the 1930s by the gold section that had been used, consisting of the gold coin section Gold Bullion Standard Gold Exchange Standard</a:t>
            </a: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652715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9" y="-1"/>
            <a:ext cx="10189027" cy="6753497"/>
          </a:xfrm>
        </p:spPr>
        <p:txBody>
          <a:bodyPr>
            <a:noAutofit/>
          </a:bodyPr>
          <a:lstStyle/>
          <a:p>
            <a:pPr marL="0" indent="0" algn="thaiDist">
              <a:buNone/>
            </a:pPr>
            <a:r>
              <a:rPr lang="th-TH" sz="2400" b="1" dirty="0" smtClean="0">
                <a:solidFill>
                  <a:srgbClr val="FFFF00"/>
                </a:solidFill>
                <a:latin typeface="TH SarabunPSK" panose="020B0500040200020003" pitchFamily="34" charset="-34"/>
                <a:cs typeface="TH SarabunPSK" panose="020B0500040200020003" pitchFamily="34" charset="-34"/>
              </a:rPr>
              <a:t>	</a:t>
            </a:r>
            <a:r>
              <a:rPr lang="th-TH" sz="2400" b="1" dirty="0">
                <a:solidFill>
                  <a:srgbClr val="FFFF00"/>
                </a:solidFill>
                <a:latin typeface="TH SarabunPSK" panose="020B0500040200020003" pitchFamily="34" charset="-34"/>
                <a:cs typeface="TH SarabunPSK" panose="020B0500040200020003" pitchFamily="34" charset="-34"/>
              </a:rPr>
              <a:t> </a:t>
            </a:r>
            <a:r>
              <a:rPr lang="en-US" sz="2400" b="1" dirty="0" smtClean="0">
                <a:solidFill>
                  <a:srgbClr val="FFFF00"/>
                </a:solidFill>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	</a:t>
            </a:r>
            <a:r>
              <a:rPr lang="en-US" sz="2400" b="1" dirty="0" smtClean="0">
                <a:solidFill>
                  <a:srgbClr val="FFFF00"/>
                </a:solidFill>
                <a:latin typeface="TH SarabunPSK" panose="020B0500040200020003" pitchFamily="34" charset="-34"/>
                <a:cs typeface="TH SarabunPSK" panose="020B0500040200020003" pitchFamily="34" charset="-34"/>
              </a:rPr>
              <a:t> </a:t>
            </a:r>
            <a:r>
              <a:rPr lang="en-US" sz="2400" b="1" dirty="0">
                <a:solidFill>
                  <a:srgbClr val="FFFF00"/>
                </a:solidFill>
                <a:latin typeface="TH SarabunPSK" panose="020B0500040200020003" pitchFamily="34" charset="-34"/>
                <a:cs typeface="TH SarabunPSK" panose="020B0500040200020003" pitchFamily="34" charset="-34"/>
              </a:rPr>
              <a:t>Gold Medal Section</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Section stipulated that gold ingot must be compared to a certain number of coins in the production of each coin. It must be a gold coin with full face value. into circulation in the economy In order to keep the gold coins in circulation stable. people accept credibility It is absolutely necessary to have the following conditions:</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1. Determine the gold value to minting coins in exact units that each coin will use the amount of gold used to produce the coin, how much it will weigh. with the same amount of weight for every coin</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2. Allowing the production of gold coins without limitation and free of charge to prevent the market price of gold from being lower than the value of gold coins.</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3. An unlimited number of gold coins can be melted into metal. To prevent the value of gold in the market is higher than the price of gold coins.</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4. Specify that other types of money can be circulated in the financial system at that time. Can be exchanged for money, gold coins at the same value</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5. Free import and export of gold This is to keep the gold price equal within and outside the country.</a:t>
            </a:r>
            <a:r>
              <a:rPr lang="th-TH" sz="2400" b="1" dirty="0">
                <a:solidFill>
                  <a:srgbClr val="FFFF00"/>
                </a:solidFill>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2400" b="1" dirty="0">
                <a:solidFill>
                  <a:srgbClr val="FFFF00"/>
                </a:solidFill>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2400" b="1" dirty="0">
                <a:solidFill>
                  <a:srgbClr val="FFFF00"/>
                </a:solidFill>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		</a:t>
            </a:r>
          </a:p>
          <a:p>
            <a:pPr marL="0" indent="0" algn="thaiDist">
              <a:buNone/>
            </a:pPr>
            <a:r>
              <a:rPr lang="th-TH" sz="2400" b="1" dirty="0">
                <a:solidFill>
                  <a:srgbClr val="FFFF00"/>
                </a:solidFill>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	</a:t>
            </a:r>
            <a:r>
              <a:rPr lang="th-TH" sz="2400" b="1" dirty="0">
                <a:solidFill>
                  <a:srgbClr val="FFFF00"/>
                </a:solidFill>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		</a:t>
            </a:r>
            <a:endParaRPr lang="en-US" sz="2400" b="1" dirty="0">
              <a:solidFill>
                <a:srgbClr val="FFFF0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753496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8" y="550703"/>
            <a:ext cx="11260183" cy="6477114"/>
          </a:xfrm>
        </p:spPr>
        <p:txBody>
          <a:bodyPr>
            <a:noAutofit/>
          </a:bodyPr>
          <a:lstStyle/>
          <a:p>
            <a:pPr marL="0" indent="0" algn="thaiDist">
              <a:buNone/>
            </a:pPr>
            <a:r>
              <a:rPr lang="th-TH" sz="2400" b="1" dirty="0" smtClean="0">
                <a:latin typeface="TH SarabunPSK" panose="020B0500040200020003" pitchFamily="34" charset="-34"/>
                <a:cs typeface="TH SarabunPSK" panose="020B0500040200020003" pitchFamily="34" charset="-34"/>
              </a:rPr>
              <a:t>	</a:t>
            </a:r>
            <a:r>
              <a:rPr lang="en-US" sz="2400" b="1" dirty="0" smtClean="0">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a:t>
            </a:r>
            <a:r>
              <a:rPr lang="en-US" sz="2400" b="1" dirty="0" smtClean="0">
                <a:solidFill>
                  <a:srgbClr val="FFFF00"/>
                </a:solidFill>
                <a:latin typeface="TH SarabunPSK" panose="020B0500040200020003" pitchFamily="34" charset="-34"/>
                <a:cs typeface="TH SarabunPSK" panose="020B0500040200020003" pitchFamily="34" charset="-34"/>
              </a:rPr>
              <a:t>Gold Bullion </a:t>
            </a:r>
            <a:r>
              <a:rPr lang="en-US" sz="2400" b="1" dirty="0" smtClean="0">
                <a:solidFill>
                  <a:srgbClr val="FFFF00"/>
                </a:solidFill>
                <a:latin typeface="TH SarabunPSK" panose="020B0500040200020003" pitchFamily="34" charset="-34"/>
                <a:cs typeface="TH SarabunPSK" panose="020B0500040200020003" pitchFamily="34" charset="-34"/>
              </a:rPr>
              <a:t>Standard</a:t>
            </a:r>
            <a:r>
              <a:rPr lang="th-TH" sz="2400" b="1" dirty="0" smtClean="0">
                <a:solidFill>
                  <a:srgbClr val="FFFF00"/>
                </a:solidFill>
                <a:latin typeface="TH SarabunPSK" panose="020B0500040200020003" pitchFamily="34" charset="-34"/>
                <a:cs typeface="TH SarabunPSK" panose="020B0500040200020003" pitchFamily="34" charset="-34"/>
              </a:rPr>
              <a:t> </a:t>
            </a:r>
            <a:r>
              <a:rPr lang="en-US" sz="2400" b="1" dirty="0" smtClean="0">
                <a:solidFill>
                  <a:srgbClr val="FFFF00"/>
                </a:solidFill>
                <a:latin typeface="TH SarabunPSK" panose="020B0500040200020003" pitchFamily="34" charset="-34"/>
                <a:cs typeface="TH SarabunPSK" panose="020B0500040200020003" pitchFamily="34" charset="-34"/>
              </a:rPr>
              <a:t> </a:t>
            </a:r>
            <a:endParaRPr lang="en-US" sz="2400" b="1" dirty="0" smtClean="0">
              <a:solidFill>
                <a:srgbClr val="FFFF00"/>
              </a:solidFill>
              <a:latin typeface="TH SarabunPSK" panose="020B0500040200020003" pitchFamily="34" charset="-34"/>
              <a:cs typeface="TH SarabunPSK" panose="020B0500040200020003" pitchFamily="34" charset="-34"/>
            </a:endParaRP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	</a:t>
            </a:r>
            <a:r>
              <a:rPr lang="en-US" sz="2400" b="1" dirty="0" smtClean="0">
                <a:solidFill>
                  <a:srgbClr val="FFFF00"/>
                </a:solidFill>
                <a:latin typeface="TH SarabunPSK" panose="020B0500040200020003" pitchFamily="34" charset="-34"/>
                <a:cs typeface="TH SarabunPSK" panose="020B0500040200020003" pitchFamily="34" charset="-34"/>
              </a:rPr>
              <a:t>  </a:t>
            </a:r>
            <a:r>
              <a:rPr lang="th-TH" sz="2400" b="1" dirty="0" smtClean="0">
                <a:solidFill>
                  <a:srgbClr val="FFFF00"/>
                </a:solidFill>
                <a:latin typeface="TH SarabunPSK" panose="020B0500040200020003" pitchFamily="34" charset="-34"/>
                <a:cs typeface="TH SarabunPSK" panose="020B0500040200020003" pitchFamily="34" charset="-34"/>
              </a:rPr>
              <a:t>	</a:t>
            </a:r>
            <a:r>
              <a:rPr lang="en-US" sz="2400" b="1" dirty="0">
                <a:solidFill>
                  <a:srgbClr val="FFFF00"/>
                </a:solidFill>
                <a:latin typeface="TH SarabunPSK" panose="020B0500040200020003" pitchFamily="34" charset="-34"/>
                <a:cs typeface="TH SarabunPSK" panose="020B0500040200020003" pitchFamily="34" charset="-34"/>
              </a:rPr>
              <a:t>It was a clause that was adopted after World War I as gold was insufficient for the production of money. Therefore, this clause did not produce gold coins to be used as circulation money in the economy. Instead, it uses the method of referencing the value of the currency produced to be equal to gold.</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By keeping gold bars as reserves to ensure the acceptance and credibility of the currency produced only The gold bar section has various criteria. can be summarized as follows</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1. There is no making gold coins to circulate. By setting the currency of the country that produces it to be worth compared to gold by keeping gold bars as a reserve fund only</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2. No money of any kind is allowed to be freely exchanged for gold. But there is only a limit on the amount and the exchange rate set by the government.</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3. Allow free import and export of gold. so that the price of gold inside and outside the country is the same</a:t>
            </a:r>
          </a:p>
          <a:p>
            <a:pPr marL="0" indent="0" algn="thaiDist">
              <a:buNone/>
            </a:pPr>
            <a:r>
              <a:rPr lang="en-US" sz="2400" b="1" dirty="0">
                <a:solidFill>
                  <a:srgbClr val="FFFF00"/>
                </a:solidFill>
                <a:latin typeface="TH SarabunPSK" panose="020B0500040200020003" pitchFamily="34" charset="-34"/>
                <a:cs typeface="TH SarabunPSK" panose="020B0500040200020003" pitchFamily="34" charset="-34"/>
              </a:rPr>
              <a:t>4. The government buys unlimited amounts of gold. to keep the value of gold stable which maintains the value of the currency produced</a:t>
            </a:r>
            <a:r>
              <a:rPr lang="th-TH" sz="2400" b="1" dirty="0">
                <a:solidFill>
                  <a:srgbClr val="FFFF00"/>
                </a:solidFill>
                <a:latin typeface="TH SarabunPSK" panose="020B0500040200020003" pitchFamily="34" charset="-34"/>
                <a:cs typeface="TH SarabunPSK" panose="020B0500040200020003" pitchFamily="34" charset="-34"/>
              </a:rPr>
              <a:t>	</a:t>
            </a:r>
            <a:r>
              <a:rPr lang="th-TH" sz="2400" b="1" dirty="0">
                <a:solidFill>
                  <a:srgbClr val="FF0000"/>
                </a:solidFill>
                <a:latin typeface="TH SarabunPSK" panose="020B0500040200020003" pitchFamily="34" charset="-34"/>
                <a:cs typeface="TH SarabunPSK" panose="020B0500040200020003" pitchFamily="34" charset="-34"/>
              </a:rPr>
              <a:t>	</a:t>
            </a:r>
            <a:r>
              <a:rPr lang="th-TH" sz="24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400" b="1" dirty="0">
                <a:solidFill>
                  <a:srgbClr val="FF0000"/>
                </a:solidFill>
                <a:latin typeface="TH SarabunPSK" panose="020B0500040200020003" pitchFamily="34" charset="-34"/>
                <a:cs typeface="TH SarabunPSK" panose="020B0500040200020003" pitchFamily="34" charset="-34"/>
              </a:rPr>
              <a:t>	</a:t>
            </a:r>
            <a:r>
              <a:rPr lang="th-TH" sz="2400" b="1" dirty="0" smtClean="0">
                <a:solidFill>
                  <a:srgbClr val="FF0000"/>
                </a:solidFill>
                <a:latin typeface="TH SarabunPSK" panose="020B0500040200020003" pitchFamily="34" charset="-34"/>
                <a:cs typeface="TH SarabunPSK" panose="020B0500040200020003" pitchFamily="34" charset="-34"/>
              </a:rPr>
              <a:t>	</a:t>
            </a:r>
            <a:r>
              <a:rPr lang="th-TH" sz="2400" b="1" dirty="0">
                <a:latin typeface="TH SarabunPSK" panose="020B0500040200020003" pitchFamily="34" charset="-34"/>
                <a:cs typeface="TH SarabunPSK" panose="020B0500040200020003" pitchFamily="34" charset="-34"/>
              </a:rPr>
              <a:t>	</a:t>
            </a:r>
            <a:r>
              <a:rPr lang="th-TH" sz="2400" b="1" dirty="0" smtClean="0">
                <a:latin typeface="TH SarabunPSK" panose="020B0500040200020003" pitchFamily="34" charset="-34"/>
                <a:cs typeface="TH SarabunPSK" panose="020B0500040200020003" pitchFamily="34" charset="-34"/>
              </a:rPr>
              <a:t>		</a:t>
            </a:r>
            <a:endParaRPr lang="en-US" sz="2400" b="1"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27916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4598" y="710428"/>
            <a:ext cx="10068232" cy="5664246"/>
          </a:xfrm>
          <a:prstGeom prst="rect">
            <a:avLst/>
          </a:prstGeom>
        </p:spPr>
      </p:pic>
    </p:spTree>
    <p:extLst>
      <p:ext uri="{BB962C8B-B14F-4D97-AF65-F5344CB8AC3E}">
        <p14:creationId xmlns:p14="http://schemas.microsoft.com/office/powerpoint/2010/main" val="213330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60415" cy="894819"/>
          </a:xfrm>
        </p:spPr>
        <p:txBody>
          <a:bodyPr/>
          <a:lstStyle/>
          <a:p>
            <a:pPr algn="ctr"/>
            <a:r>
              <a:rPr lang="en-US" sz="4400" b="1" dirty="0" smtClean="0">
                <a:solidFill>
                  <a:srgbClr val="FFFF00"/>
                </a:solidFill>
                <a:latin typeface="TH SarabunPSK" panose="020B0500040200020003" pitchFamily="34" charset="-34"/>
                <a:cs typeface="TH SarabunPSK" panose="020B0500040200020003" pitchFamily="34" charset="-34"/>
              </a:rPr>
              <a:t>1.</a:t>
            </a:r>
            <a:r>
              <a:rPr lang="th-TH" sz="4400" b="1" dirty="0" smtClean="0">
                <a:solidFill>
                  <a:srgbClr val="FFFF00"/>
                </a:solidFill>
                <a:latin typeface="TH SarabunPSK" panose="020B0500040200020003" pitchFamily="34" charset="-34"/>
                <a:cs typeface="TH SarabunPSK" panose="020B0500040200020003" pitchFamily="34" charset="-34"/>
              </a:rPr>
              <a:t> </a:t>
            </a:r>
            <a:r>
              <a:rPr lang="en-US" sz="4400" b="1" dirty="0" smtClean="0">
                <a:solidFill>
                  <a:srgbClr val="FFFF00"/>
                </a:solidFill>
                <a:latin typeface="TH SarabunPSK" panose="020B0500040200020003" pitchFamily="34" charset="-34"/>
                <a:cs typeface="TH SarabunPSK" panose="020B0500040200020003" pitchFamily="34" charset="-34"/>
              </a:rPr>
              <a:t> Metallic Standard</a:t>
            </a:r>
            <a:endParaRPr lang="en-US" b="1" dirty="0">
              <a:solidFill>
                <a:srgbClr val="FFFF00"/>
              </a:solidFill>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a:xfrm>
            <a:off x="1194703" y="1347537"/>
            <a:ext cx="10078543" cy="3224463"/>
          </a:xfrm>
        </p:spPr>
        <p:txBody>
          <a:bodyPr>
            <a:noAutofit/>
          </a:bodyPr>
          <a:lstStyle/>
          <a:p>
            <a:pPr marL="0" indent="0" algn="thaiDist">
              <a:buNone/>
            </a:pPr>
            <a:r>
              <a:rPr lang="th-TH" sz="2800" b="1" dirty="0" smtClean="0">
                <a:latin typeface="TH SarabunPSK" panose="020B0500040200020003" pitchFamily="34" charset="-34"/>
                <a:cs typeface="TH SarabunPSK" panose="020B0500040200020003" pitchFamily="34" charset="-34"/>
              </a:rPr>
              <a:t>	 	</a:t>
            </a:r>
            <a:r>
              <a:rPr lang="en-US" dirty="0"/>
              <a:t>In the economic crisis situation, "gold price" tends to fluctuate continuously, causing many people to turn their attention to investing in gold widely nowadays.</a:t>
            </a:r>
            <a:r>
              <a:rPr lang="th-TH" sz="2800" b="1" dirty="0">
                <a:solidFill>
                  <a:srgbClr val="FFFF00"/>
                </a:solidFill>
                <a:latin typeface="TH SarabunPSK" panose="020B0500040200020003" pitchFamily="34" charset="-34"/>
                <a:cs typeface="TH SarabunPSK" panose="020B0500040200020003" pitchFamily="34" charset="-34"/>
              </a:rPr>
              <a:t>	</a:t>
            </a: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p>
          <a:p>
            <a:pPr marL="0" indent="0" algn="thaiDist">
              <a:buNone/>
            </a:pPr>
            <a:r>
              <a:rPr lang="th-TH" sz="2800" b="1" dirty="0">
                <a:solidFill>
                  <a:srgbClr val="FF0000"/>
                </a:solidFill>
                <a:latin typeface="TH SarabunPSK" panose="020B0500040200020003" pitchFamily="34" charset="-34"/>
                <a:cs typeface="TH SarabunPSK" panose="020B0500040200020003" pitchFamily="34" charset="-34"/>
              </a:rPr>
              <a:t>	</a:t>
            </a:r>
            <a:r>
              <a:rPr lang="th-TH" sz="2800" b="1" dirty="0" smtClean="0">
                <a:solidFill>
                  <a:srgbClr val="FF0000"/>
                </a:solidFill>
                <a:latin typeface="TH SarabunPSK" panose="020B0500040200020003" pitchFamily="34" charset="-34"/>
                <a:cs typeface="TH SarabunPSK" panose="020B0500040200020003" pitchFamily="34" charset="-34"/>
              </a:rPr>
              <a:t>	</a:t>
            </a:r>
            <a:r>
              <a:rPr lang="th-TH" sz="2800" b="1" dirty="0">
                <a:latin typeface="TH SarabunPSK" panose="020B0500040200020003" pitchFamily="34" charset="-34"/>
                <a:cs typeface="TH SarabunPSK" panose="020B0500040200020003" pitchFamily="34" charset="-34"/>
              </a:rPr>
              <a:t>	</a:t>
            </a:r>
            <a:r>
              <a:rPr lang="th-TH" sz="2800" b="1" dirty="0" smtClean="0">
                <a:latin typeface="TH SarabunPSK" panose="020B0500040200020003" pitchFamily="34" charset="-34"/>
                <a:cs typeface="TH SarabunPSK" panose="020B0500040200020003" pitchFamily="34" charset="-34"/>
              </a:rPr>
              <a:t>		</a:t>
            </a:r>
            <a:endParaRPr lang="en-US" sz="2800" b="1" dirty="0">
              <a:latin typeface="TH SarabunPSK" panose="020B0500040200020003" pitchFamily="34" charset="-34"/>
              <a:cs typeface="TH SarabunPSK" panose="020B0500040200020003" pitchFamily="34" charset="-34"/>
            </a:endParaRPr>
          </a:p>
        </p:txBody>
      </p:sp>
      <p:pic>
        <p:nvPicPr>
          <p:cNvPr id="4" name="Picture 3"/>
          <p:cNvPicPr>
            <a:picLocks noChangeAspect="1"/>
          </p:cNvPicPr>
          <p:nvPr/>
        </p:nvPicPr>
        <p:blipFill>
          <a:blip r:embed="rId2"/>
          <a:stretch>
            <a:fillRect/>
          </a:stretch>
        </p:blipFill>
        <p:spPr>
          <a:xfrm>
            <a:off x="2508068" y="2583792"/>
            <a:ext cx="7069183" cy="3976415"/>
          </a:xfrm>
          <a:prstGeom prst="rect">
            <a:avLst/>
          </a:prstGeom>
        </p:spPr>
      </p:pic>
    </p:spTree>
    <p:extLst>
      <p:ext uri="{BB962C8B-B14F-4D97-AF65-F5344CB8AC3E}">
        <p14:creationId xmlns:p14="http://schemas.microsoft.com/office/powerpoint/2010/main" val="1298427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679" y="224118"/>
            <a:ext cx="9804174" cy="6633882"/>
          </a:xfrm>
        </p:spPr>
        <p:txBody>
          <a:bodyPr>
            <a:noAutofit/>
          </a:bodyPr>
          <a:lstStyle/>
          <a:p>
            <a:r>
              <a:rPr lang="en-US" sz="2400" b="1" dirty="0">
                <a:solidFill>
                  <a:srgbClr val="FFFF00"/>
                </a:solidFill>
                <a:latin typeface="TH SarabunPSK" panose="020B0500040200020003" pitchFamily="34" charset="-34"/>
                <a:cs typeface="TH SarabunPSK" panose="020B0500040200020003" pitchFamily="34" charset="-34"/>
              </a:rPr>
              <a:t>Gold bars are gold produced by melting into bars. with square blocks Available from light to heavy type. starting from Weight less than 1 baht to weight tens of baht For this reason, gold bars are free of charge. But there will be a block or Premium value instead.</a:t>
            </a:r>
          </a:p>
          <a:p>
            <a:r>
              <a:rPr lang="en-US" sz="2400" b="1" dirty="0">
                <a:solidFill>
                  <a:srgbClr val="FFFF00"/>
                </a:solidFill>
                <a:latin typeface="TH SarabunPSK" panose="020B0500040200020003" pitchFamily="34" charset="-34"/>
                <a:cs typeface="TH SarabunPSK" panose="020B0500040200020003" pitchFamily="34" charset="-34"/>
              </a:rPr>
              <a:t>Generally, the price will be about 250 baht / gold bar weighing 1 baht. If you buy 5 baht or more, the block price will not be charged.</a:t>
            </a:r>
          </a:p>
          <a:p>
            <a:r>
              <a:rPr lang="en-US" sz="2400" b="1" dirty="0">
                <a:solidFill>
                  <a:srgbClr val="FFFF00"/>
                </a:solidFill>
                <a:latin typeface="TH SarabunPSK" panose="020B0500040200020003" pitchFamily="34" charset="-34"/>
                <a:cs typeface="TH SarabunPSK" panose="020B0500040200020003" pitchFamily="34" charset="-34"/>
              </a:rPr>
              <a:t>Gold bars can be divided into two types.</a:t>
            </a:r>
          </a:p>
          <a:p>
            <a:r>
              <a:rPr lang="en-US" sz="2400" b="1" dirty="0">
                <a:solidFill>
                  <a:srgbClr val="FFFF00"/>
                </a:solidFill>
                <a:latin typeface="TH SarabunPSK" panose="020B0500040200020003" pitchFamily="34" charset="-34"/>
                <a:cs typeface="TH SarabunPSK" panose="020B0500040200020003" pitchFamily="34" charset="-34"/>
              </a:rPr>
              <a:t>1. Gold bars without block value Gold bars without block value are gold bars that weigh from 5 baht up to the weight of kilograms. That doesn't have a beautiful decorative pattern, if there is a pattern, it will be just a small logo of the shop engraved on the gold bar. This type of gold is therefore popular to buy for investment especially.</a:t>
            </a:r>
          </a:p>
          <a:p>
            <a:r>
              <a:rPr lang="en-US" sz="2400" b="1" dirty="0">
                <a:solidFill>
                  <a:srgbClr val="FFFF00"/>
                </a:solidFill>
                <a:latin typeface="TH SarabunPSK" panose="020B0500040200020003" pitchFamily="34" charset="-34"/>
                <a:cs typeface="TH SarabunPSK" panose="020B0500040200020003" pitchFamily="34" charset="-34"/>
              </a:rPr>
              <a:t>2. Block-value gold bars A block-valued gold bar is a gold bar that weighs less than 5 baht, for example, gold weighing 4 baht, 1 </a:t>
            </a:r>
            <a:r>
              <a:rPr lang="en-US" sz="2400" b="1" dirty="0" err="1">
                <a:solidFill>
                  <a:srgbClr val="FFFF00"/>
                </a:solidFill>
                <a:latin typeface="TH SarabunPSK" panose="020B0500040200020003" pitchFamily="34" charset="-34"/>
                <a:cs typeface="TH SarabunPSK" panose="020B0500040200020003" pitchFamily="34" charset="-34"/>
              </a:rPr>
              <a:t>salung</a:t>
            </a:r>
            <a:r>
              <a:rPr lang="en-US" sz="2400" b="1" dirty="0">
                <a:solidFill>
                  <a:srgbClr val="FFFF00"/>
                </a:solidFill>
                <a:latin typeface="TH SarabunPSK" panose="020B0500040200020003" pitchFamily="34" charset="-34"/>
                <a:cs typeface="TH SarabunPSK" panose="020B0500040200020003" pitchFamily="34" charset="-34"/>
              </a:rPr>
              <a:t>, 1 gram, etc., or designs with various patterns, such as special festival designs. various items to buy as a special gift Given to important people on various occasions, this type of gold bar Therefore, it is more suitable for buying as a gift.</a:t>
            </a:r>
            <a:endParaRPr lang="en-US" sz="2400" b="1" dirty="0">
              <a:solidFill>
                <a:srgbClr val="FFFF0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893674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0282" y="1334474"/>
            <a:ext cx="8301994" cy="3224463"/>
          </a:xfrm>
          <a:solidFill>
            <a:schemeClr val="accent1">
              <a:lumMod val="40000"/>
              <a:lumOff val="60000"/>
            </a:schemeClr>
          </a:solidFill>
        </p:spPr>
        <p:txBody>
          <a:bodyPr>
            <a:noAutofit/>
          </a:bodyPr>
          <a:lstStyle/>
          <a:p>
            <a:pPr marL="0" indent="0">
              <a:buNone/>
            </a:pPr>
            <a:r>
              <a:rPr lang="th-TH" sz="3200" b="1" dirty="0" smtClean="0">
                <a:solidFill>
                  <a:schemeClr val="bg1"/>
                </a:solidFill>
                <a:latin typeface="TH SarabunPSK" panose="020B0500040200020003" pitchFamily="34" charset="-34"/>
                <a:cs typeface="TH SarabunPSK" panose="020B0500040200020003" pitchFamily="34" charset="-34"/>
              </a:rPr>
              <a:t>	 	</a:t>
            </a:r>
            <a:r>
              <a:rPr lang="en-US" sz="3200" b="1" dirty="0" smtClean="0">
                <a:solidFill>
                  <a:schemeClr val="bg1"/>
                </a:solidFill>
                <a:latin typeface="TH SarabunPSK" panose="020B0500040200020003" pitchFamily="34" charset="-34"/>
                <a:cs typeface="TH SarabunPSK" panose="020B0500040200020003" pitchFamily="34" charset="-34"/>
              </a:rPr>
              <a:t> </a:t>
            </a:r>
            <a:endParaRPr lang="th-TH" sz="3200" b="1" dirty="0" smtClean="0">
              <a:solidFill>
                <a:schemeClr val="bg1"/>
              </a:solidFill>
              <a:latin typeface="TH SarabunPSK" panose="020B0500040200020003" pitchFamily="34" charset="-34"/>
              <a:cs typeface="TH SarabunPSK" panose="020B0500040200020003" pitchFamily="34" charset="-34"/>
            </a:endParaRPr>
          </a:p>
          <a:p>
            <a:pPr marL="0" indent="0">
              <a:buNone/>
            </a:pPr>
            <a:r>
              <a:rPr lang="th-TH" sz="3200" b="1" dirty="0">
                <a:solidFill>
                  <a:schemeClr val="bg1"/>
                </a:solidFill>
                <a:latin typeface="TH SarabunPSK" panose="020B0500040200020003" pitchFamily="34" charset="-34"/>
                <a:cs typeface="TH SarabunPSK" panose="020B0500040200020003" pitchFamily="34" charset="-34"/>
              </a:rPr>
              <a:t>	</a:t>
            </a:r>
            <a:r>
              <a:rPr lang="th-TH"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The advantages of gold bars </a:t>
            </a:r>
            <a:endParaRPr lang="en-US" sz="3200" b="1" dirty="0" smtClean="0">
              <a:solidFill>
                <a:schemeClr val="bg1"/>
              </a:solidFill>
              <a:latin typeface="TH SarabunPSK" panose="020B0500040200020003" pitchFamily="34" charset="-34"/>
              <a:cs typeface="TH SarabunPSK" panose="020B0500040200020003" pitchFamily="34" charset="-34"/>
            </a:endParaRPr>
          </a:p>
          <a:p>
            <a:pPr marL="0" indent="0">
              <a:buNone/>
            </a:pPr>
            <a:r>
              <a:rPr lang="en-US"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Suitable to buy for investment </a:t>
            </a:r>
            <a:endParaRPr lang="en-US" sz="3200" b="1" dirty="0" smtClean="0">
              <a:solidFill>
                <a:schemeClr val="bg1"/>
              </a:solidFill>
              <a:latin typeface="TH SarabunPSK" panose="020B0500040200020003" pitchFamily="34" charset="-34"/>
              <a:cs typeface="TH SarabunPSK" panose="020B0500040200020003" pitchFamily="34" charset="-34"/>
            </a:endParaRPr>
          </a:p>
          <a:p>
            <a:pPr marL="0" indent="0">
              <a:buNone/>
            </a:pPr>
            <a:r>
              <a:rPr lang="en-US"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Suitable for buying as a gift on special occasions </a:t>
            </a:r>
            <a:endParaRPr lang="en-US" sz="3200" b="1" dirty="0" smtClean="0">
              <a:solidFill>
                <a:schemeClr val="bg1"/>
              </a:solidFill>
              <a:latin typeface="TH SarabunPSK" panose="020B0500040200020003" pitchFamily="34" charset="-34"/>
              <a:cs typeface="TH SarabunPSK" panose="020B0500040200020003" pitchFamily="34" charset="-34"/>
            </a:endParaRPr>
          </a:p>
          <a:p>
            <a:pPr marL="0" indent="0">
              <a:buNone/>
            </a:pPr>
            <a:r>
              <a:rPr lang="en-US" sz="3200" b="1" dirty="0" smtClean="0">
                <a:solidFill>
                  <a:schemeClr val="bg1"/>
                </a:solidFill>
                <a:latin typeface="TH SarabunPSK" panose="020B0500040200020003" pitchFamily="34" charset="-34"/>
                <a:cs typeface="TH SarabunPSK" panose="020B0500040200020003" pitchFamily="34" charset="-34"/>
              </a:rPr>
              <a:t>● </a:t>
            </a:r>
            <a:r>
              <a:rPr lang="en-US" sz="3200" b="1" dirty="0">
                <a:solidFill>
                  <a:schemeClr val="bg1"/>
                </a:solidFill>
                <a:latin typeface="TH SarabunPSK" panose="020B0500040200020003" pitchFamily="34" charset="-34"/>
                <a:cs typeface="TH SarabunPSK" panose="020B0500040200020003" pitchFamily="34" charset="-34"/>
              </a:rPr>
              <a:t>No gold price commission.</a:t>
            </a:r>
            <a:endParaRPr lang="en-US" sz="3200" b="1" dirty="0">
              <a:solidFill>
                <a:schemeClr val="bg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394651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733</TotalTime>
  <Words>268</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TH SarabunPSK</vt:lpstr>
      <vt:lpstr>Wingdings 3</vt:lpstr>
      <vt:lpstr>Ion</vt:lpstr>
      <vt:lpstr>1. (Metallic Standard) </vt:lpstr>
      <vt:lpstr> มาตรฐานเงินตราที่อิงโลหะมีค่า  (Metallic Standard) </vt:lpstr>
      <vt:lpstr>1. Monometallic Standard </vt:lpstr>
      <vt:lpstr>PowerPoint Presentation</vt:lpstr>
      <vt:lpstr>PowerPoint Presentation</vt:lpstr>
      <vt:lpstr>PowerPoint Presentation</vt:lpstr>
      <vt:lpstr>1.  Metallic Standard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PPM2215 การบริหารตลาดการเงิน  Financial Market Management</dc:title>
  <dc:creator>Lenovo</dc:creator>
  <cp:lastModifiedBy>Lenovo</cp:lastModifiedBy>
  <cp:revision>61</cp:revision>
  <dcterms:created xsi:type="dcterms:W3CDTF">2023-01-04T01:11:35Z</dcterms:created>
  <dcterms:modified xsi:type="dcterms:W3CDTF">2023-04-12T08:05:04Z</dcterms:modified>
</cp:coreProperties>
</file>