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304" r:id="rId2"/>
    <p:sldId id="305" r:id="rId3"/>
    <p:sldId id="307" r:id="rId4"/>
    <p:sldId id="308" r:id="rId5"/>
    <p:sldId id="306" r:id="rId6"/>
    <p:sldId id="30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87A923-6556-4DC7-89FF-CD04EE5CC1EA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EAC82-5CB6-4504-9D18-7AB166AA4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8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4/12/2023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354" y="1606732"/>
            <a:ext cx="9765595" cy="46798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Organized Monetary Market is a financial intermediary consisting of financial institutions established by law. including commercial banks finance company and securities companies, etc.</a:t>
            </a:r>
          </a:p>
          <a:p>
            <a:pPr marL="0" indent="0">
              <a:buNone/>
            </a:pP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The main credit in the formal money market is interbank borrowing. The period is from 1 day or more. sale of bills and the issuance of treasury bills, etc.</a:t>
            </a:r>
            <a:endParaRPr lang="th-TH" sz="40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0" indent="0">
              <a:buNone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65760" y="256775"/>
            <a:ext cx="11325497" cy="1206266"/>
          </a:xfrm>
        </p:spPr>
        <p:txBody>
          <a:bodyPr/>
          <a:lstStyle/>
          <a:p>
            <a:pPr algn="ctr"/>
            <a:r>
              <a:rPr lang="th-TH" sz="5400" b="1" dirty="0" smtClean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 </a:t>
            </a:r>
            <a:r>
              <a:rPr lang="en-US" sz="5400" b="1" dirty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The money market can be subdivided into two systems.</a:t>
            </a:r>
            <a:r>
              <a:rPr lang="th-TH" sz="5400" b="1" dirty="0" smtClean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/>
            </a:r>
            <a:br>
              <a:rPr lang="th-TH" sz="5400" b="1" dirty="0" smtClean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</a:br>
            <a:r>
              <a:rPr lang="th-TH" sz="5400" b="1" dirty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/>
            </a:r>
            <a:br>
              <a:rPr lang="th-TH" sz="5400" b="1" dirty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</a:br>
            <a:endParaRPr lang="en-US" sz="5400" b="1" dirty="0">
              <a:solidFill>
                <a:srgbClr val="FFFF00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1985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354" y="1606732"/>
            <a:ext cx="9765595" cy="34355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Unorganized Monetary Market is a source of borrowing without legal recognition of the lender's status. Credit giving that occurs in important practices, such as playing shares, lending and selling of valuables, etc.</a:t>
            </a:r>
            <a:endParaRPr lang="th-TH" sz="40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	 </a:t>
            </a:r>
          </a:p>
          <a:p>
            <a:pPr marL="0" indent="0">
              <a:buNone/>
            </a:pPr>
            <a:endParaRPr lang="th-TH" sz="40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0" indent="0">
              <a:buNone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72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080" y="1498873"/>
            <a:ext cx="10222794" cy="48496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</a:t>
            </a: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Formal financial institutions cannot be distributed to different areas. thoroughly While informal sources of funding exist in every community and every village.</a:t>
            </a:r>
          </a:p>
          <a:p>
            <a:pPr marL="0" indent="0">
              <a:buNone/>
            </a:pP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Borrowing from financial institutions in the formal system has more complicated procedures and documents than borrowing from outside the formal system. which has few conditions and gets paid quickly</a:t>
            </a:r>
          </a:p>
          <a:p>
            <a:pPr marL="0" indent="0">
              <a:buNone/>
            </a:pP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The repayment of informal loans usually has more flexible conditions than borrowing from formal financial institutions. Despite setting a much higher interest rate.</a:t>
            </a:r>
          </a:p>
          <a:p>
            <a:pPr marL="0" indent="0">
              <a:buNone/>
            </a:pPr>
            <a:r>
              <a:rPr lang="en-US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Borrowing from informal money markets does not require collateral. Only verbal agreement can be done.</a:t>
            </a: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28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</a:t>
            </a:r>
            <a:endParaRPr lang="th-TH" sz="28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The existence of informal money markets</a:t>
            </a:r>
            <a:endParaRPr lang="en-US" sz="6000" b="1" dirty="0">
              <a:solidFill>
                <a:srgbClr val="FFFF00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6694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4142" y="1853248"/>
            <a:ext cx="9765595" cy="46798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Financial institutions in the formal money market do not lend to high-risk businesses, so it is a channel for informal sources of capital to lend to these businesses.</a:t>
            </a:r>
          </a:p>
          <a:p>
            <a:pPr marL="0" indent="0">
              <a:buNone/>
            </a:pP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	6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The return or interest rate of the informal money market is high. This creates an incentive for capitalists to lend money outside the system and make the informal market large.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sz="3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8566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1459685"/>
            <a:ext cx="9765595" cy="46798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Markets that have issued long-term cash-out instruments and long-term credit for more than 1 year, such as fixed deposits, debentures, common stocks and bonds, etc.</a:t>
            </a:r>
          </a:p>
          <a:p>
            <a:pPr marL="0" indent="0">
              <a:buNone/>
            </a:pP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The capital market is considered an intermediary that directly connects between those who have savings and those who need investment funds, such as the stock market or the stock market.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th-TH" sz="40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40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 </a:t>
            </a:r>
            <a:endParaRPr lang="th-TH" sz="4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b="1" dirty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capital market</a:t>
            </a:r>
            <a:endParaRPr lang="en-US" sz="6000" b="1" dirty="0">
              <a:solidFill>
                <a:srgbClr val="FFFF00"/>
              </a:solidFill>
              <a:latin typeface="IrisUPC" panose="020B0604020202020204" pitchFamily="34" charset="-34"/>
              <a:cs typeface="Iris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1423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99313" y="1870166"/>
            <a:ext cx="5782493" cy="1565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 </a:t>
            </a:r>
            <a:r>
              <a:rPr lang="th-TH" sz="3200" b="1" dirty="0" smtClean="0"/>
              <a:t>(</a:t>
            </a:r>
            <a:r>
              <a:rPr lang="en-US" sz="3200" b="1" dirty="0" smtClean="0"/>
              <a:t>Primary Market</a:t>
            </a:r>
            <a:r>
              <a:rPr lang="th-TH" sz="3200" b="1" dirty="0" smtClean="0"/>
              <a:t>)</a:t>
            </a:r>
            <a:endParaRPr lang="en-US" sz="3200" b="1" dirty="0"/>
          </a:p>
        </p:txBody>
      </p:sp>
      <p:sp>
        <p:nvSpPr>
          <p:cNvPr id="7" name="Oval 6"/>
          <p:cNvSpPr/>
          <p:nvPr/>
        </p:nvSpPr>
        <p:spPr>
          <a:xfrm>
            <a:off x="1058091" y="2725783"/>
            <a:ext cx="2965269" cy="14151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rgbClr val="FFFF00"/>
                </a:solidFill>
                <a:latin typeface="IrisUPC" panose="020B0604020202020204" pitchFamily="34" charset="-34"/>
                <a:cs typeface="IrisUPC" panose="020B0604020202020204" pitchFamily="34" charset="-34"/>
              </a:rPr>
              <a:t>capital market</a:t>
            </a:r>
            <a:endParaRPr lang="en-US" sz="4400" b="1" dirty="0"/>
          </a:p>
        </p:txBody>
      </p:sp>
      <p:sp>
        <p:nvSpPr>
          <p:cNvPr id="8" name="Rectangle 7"/>
          <p:cNvSpPr/>
          <p:nvPr/>
        </p:nvSpPr>
        <p:spPr>
          <a:xfrm>
            <a:off x="5399313" y="4140926"/>
            <a:ext cx="5782494" cy="1397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 </a:t>
            </a:r>
            <a:r>
              <a:rPr lang="th-TH" sz="3200" b="1" dirty="0" smtClean="0"/>
              <a:t>(</a:t>
            </a:r>
            <a:r>
              <a:rPr lang="en-US" sz="3200" b="1" dirty="0" smtClean="0"/>
              <a:t>Secondary Market</a:t>
            </a:r>
            <a:r>
              <a:rPr lang="th-TH" sz="3200" b="1" dirty="0" smtClean="0"/>
              <a:t>)</a:t>
            </a:r>
            <a:endParaRPr lang="en-US" sz="3200" b="1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918857" y="2625635"/>
            <a:ext cx="1480456" cy="4833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971108" y="3703320"/>
            <a:ext cx="1375953" cy="87521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100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1339</TotalTime>
  <Words>31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Century Gothic</vt:lpstr>
      <vt:lpstr>Cordia New</vt:lpstr>
      <vt:lpstr>IrisUPC</vt:lpstr>
      <vt:lpstr>TH SarabunPSK</vt:lpstr>
      <vt:lpstr>Wingdings 3</vt:lpstr>
      <vt:lpstr>Ion</vt:lpstr>
      <vt:lpstr> The money market can be subdivided into two systems.  </vt:lpstr>
      <vt:lpstr>PowerPoint Presentation</vt:lpstr>
      <vt:lpstr>The existence of informal money markets</vt:lpstr>
      <vt:lpstr>PowerPoint Presentation</vt:lpstr>
      <vt:lpstr>capital market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PPM2215 การบริหารตลาดการเงิน  Financial Market Management</dc:title>
  <dc:creator>Lenovo</dc:creator>
  <cp:lastModifiedBy>Lenovo</cp:lastModifiedBy>
  <cp:revision>109</cp:revision>
  <dcterms:created xsi:type="dcterms:W3CDTF">2023-01-04T01:11:35Z</dcterms:created>
  <dcterms:modified xsi:type="dcterms:W3CDTF">2023-04-12T09:04:30Z</dcterms:modified>
</cp:coreProperties>
</file>