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290" autoAdjust="0"/>
  </p:normalViewPr>
  <p:slideViewPr>
    <p:cSldViewPr snapToGrid="0">
      <p:cViewPr>
        <p:scale>
          <a:sx n="66" d="100"/>
          <a:sy n="66" d="100"/>
        </p:scale>
        <p:origin x="9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EE24D6-7183-4D2C-A6D5-BAB3E381775C}"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9A1732-C9F5-4CF8-BF4F-D8F275F74EB8}" type="slidenum">
              <a:rPr lang="en-US" smtClean="0"/>
              <a:t>‹#›</a:t>
            </a:fld>
            <a:endParaRPr lang="en-US"/>
          </a:p>
        </p:txBody>
      </p:sp>
    </p:spTree>
    <p:extLst>
      <p:ext uri="{BB962C8B-B14F-4D97-AF65-F5344CB8AC3E}">
        <p14:creationId xmlns:p14="http://schemas.microsoft.com/office/powerpoint/2010/main" val="115650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4/12/2023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4/12/2023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4/12/2023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879" y="1212130"/>
            <a:ext cx="10541290" cy="1713950"/>
          </a:xfrm>
        </p:spPr>
        <p:txBody>
          <a:bodyPr/>
          <a:lstStyle/>
          <a:p>
            <a:pPr algn="ctr"/>
            <a:r>
              <a:rPr lang="en-US" sz="8000" b="1" dirty="0" smtClean="0">
                <a:solidFill>
                  <a:srgbClr val="FFFF00"/>
                </a:solidFill>
                <a:latin typeface="TH Sarabun New" panose="020B0500040200020003" pitchFamily="34" charset="-34"/>
                <a:cs typeface="TH Sarabun New" panose="020B0500040200020003" pitchFamily="34" charset="-34"/>
              </a:rPr>
              <a:t>PPM221</a:t>
            </a:r>
            <a:r>
              <a:rPr lang="en-US" sz="8000" b="1" dirty="0">
                <a:solidFill>
                  <a:srgbClr val="FFFF00"/>
                </a:solidFill>
                <a:latin typeface="TH Sarabun New" panose="020B0500040200020003" pitchFamily="34" charset="-34"/>
                <a:cs typeface="TH Sarabun New" panose="020B0500040200020003" pitchFamily="34" charset="-34"/>
              </a:rPr>
              <a:t>5</a:t>
            </a:r>
            <a:r>
              <a:rPr lang="en-US" sz="8000" b="1" dirty="0" smtClean="0">
                <a:solidFill>
                  <a:srgbClr val="FFFF00"/>
                </a:solidFill>
                <a:latin typeface="TH Sarabun New" panose="020B0500040200020003" pitchFamily="34" charset="-34"/>
                <a:cs typeface="TH Sarabun New" panose="020B0500040200020003" pitchFamily="34" charset="-34"/>
              </a:rPr>
              <a:t> </a:t>
            </a:r>
            <a:r>
              <a:rPr lang="en-US" sz="8000" b="1" dirty="0" smtClean="0">
                <a:solidFill>
                  <a:srgbClr val="FFFF00"/>
                </a:solidFill>
                <a:latin typeface="TH Sarabun New" panose="020B0500040200020003" pitchFamily="34" charset="-34"/>
                <a:cs typeface="TH Sarabun New" panose="020B0500040200020003" pitchFamily="34" charset="-34"/>
              </a:rPr>
              <a:t> </a:t>
            </a:r>
            <a:r>
              <a:rPr lang="th-TH" sz="8000" b="1" dirty="0" smtClean="0">
                <a:solidFill>
                  <a:srgbClr val="FFFF00"/>
                </a:solidFill>
                <a:latin typeface="TH Sarabun New" panose="020B0500040200020003" pitchFamily="34" charset="-34"/>
                <a:cs typeface="TH Sarabun New" panose="020B0500040200020003" pitchFamily="34" charset="-34"/>
              </a:rPr>
              <a:t/>
            </a:r>
            <a:br>
              <a:rPr lang="th-TH" sz="8000" b="1" dirty="0" smtClean="0">
                <a:solidFill>
                  <a:srgbClr val="FFFF00"/>
                </a:solidFill>
                <a:latin typeface="TH Sarabun New" panose="020B0500040200020003" pitchFamily="34" charset="-34"/>
                <a:cs typeface="TH Sarabun New" panose="020B0500040200020003" pitchFamily="34" charset="-34"/>
              </a:rPr>
            </a:br>
            <a:r>
              <a:rPr lang="th-TH" sz="8000" dirty="0" smtClean="0">
                <a:latin typeface="TH Sarabun New" panose="020B0500040200020003" pitchFamily="34" charset="-34"/>
                <a:cs typeface="TH Sarabun New" panose="020B0500040200020003" pitchFamily="34" charset="-34"/>
              </a:rPr>
              <a:t> </a:t>
            </a:r>
            <a:r>
              <a:rPr lang="en-US" sz="8000" b="1" dirty="0" smtClean="0">
                <a:solidFill>
                  <a:srgbClr val="0070C0"/>
                </a:solidFill>
                <a:latin typeface="TH Sarabun New" panose="020B0500040200020003" pitchFamily="34" charset="-34"/>
                <a:cs typeface="TH Sarabun New" panose="020B0500040200020003" pitchFamily="34" charset="-34"/>
              </a:rPr>
              <a:t>Financial Market </a:t>
            </a:r>
            <a:r>
              <a:rPr lang="en-US" sz="8000" b="1" dirty="0">
                <a:solidFill>
                  <a:srgbClr val="0070C0"/>
                </a:solidFill>
                <a:latin typeface="TH Sarabun New" panose="020B0500040200020003" pitchFamily="34" charset="-34"/>
                <a:cs typeface="TH Sarabun New" panose="020B0500040200020003" pitchFamily="34" charset="-34"/>
              </a:rPr>
              <a:t>Management </a:t>
            </a:r>
          </a:p>
        </p:txBody>
      </p:sp>
      <p:sp>
        <p:nvSpPr>
          <p:cNvPr id="6" name="Title 1"/>
          <p:cNvSpPr txBox="1">
            <a:spLocks/>
          </p:cNvSpPr>
          <p:nvPr/>
        </p:nvSpPr>
        <p:spPr bwMode="gray">
          <a:xfrm>
            <a:off x="1287294" y="2926080"/>
            <a:ext cx="10541290" cy="171395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smtClean="0">
                <a:solidFill>
                  <a:srgbClr val="FFFF00"/>
                </a:solidFill>
                <a:latin typeface="TH Sarabun New" panose="020B0500040200020003" pitchFamily="34" charset="-34"/>
                <a:cs typeface="TH Sarabun New" panose="020B0500040200020003" pitchFamily="34" charset="-34"/>
              </a:rPr>
              <a:t>  </a:t>
            </a:r>
            <a:r>
              <a:rPr lang="th-TH" sz="8000" b="1" dirty="0" smtClean="0">
                <a:solidFill>
                  <a:srgbClr val="FFFF00"/>
                </a:solidFill>
                <a:latin typeface="TH Sarabun New" panose="020B0500040200020003" pitchFamily="34" charset="-34"/>
                <a:cs typeface="TH Sarabun New" panose="020B0500040200020003" pitchFamily="34" charset="-34"/>
              </a:rPr>
              <a:t/>
            </a:r>
            <a:br>
              <a:rPr lang="th-TH" sz="8000" b="1" dirty="0" smtClean="0">
                <a:solidFill>
                  <a:srgbClr val="FFFF00"/>
                </a:solidFill>
                <a:latin typeface="TH Sarabun New" panose="020B0500040200020003" pitchFamily="34" charset="-34"/>
                <a:cs typeface="TH Sarabun New" panose="020B0500040200020003" pitchFamily="34" charset="-34"/>
              </a:rPr>
            </a:br>
            <a:r>
              <a:rPr lang="th-TH" sz="8000" dirty="0" smtClean="0">
                <a:latin typeface="TH Sarabun New" panose="020B0500040200020003" pitchFamily="34" charset="-34"/>
                <a:cs typeface="TH Sarabun New" panose="020B0500040200020003" pitchFamily="34" charset="-34"/>
              </a:rPr>
              <a:t> </a:t>
            </a:r>
            <a:r>
              <a:rPr lang="en-US" sz="8000" b="1" dirty="0" smtClean="0">
                <a:solidFill>
                  <a:srgbClr val="0070C0"/>
                </a:solidFill>
                <a:latin typeface="TH Sarabun New" panose="020B0500040200020003" pitchFamily="34" charset="-34"/>
                <a:cs typeface="TH Sarabun New" panose="020B0500040200020003" pitchFamily="34" charset="-34"/>
              </a:rPr>
              <a:t>By. </a:t>
            </a:r>
            <a:r>
              <a:rPr lang="en-US" sz="8000" b="1" dirty="0" err="1" smtClean="0">
                <a:solidFill>
                  <a:srgbClr val="0070C0"/>
                </a:solidFill>
                <a:latin typeface="TH Sarabun New" panose="020B0500040200020003" pitchFamily="34" charset="-34"/>
                <a:cs typeface="TH Sarabun New" panose="020B0500040200020003" pitchFamily="34" charset="-34"/>
              </a:rPr>
              <a:t>Phudit</a:t>
            </a:r>
            <a:r>
              <a:rPr lang="en-US" sz="8000" b="1" dirty="0" smtClean="0">
                <a:solidFill>
                  <a:srgbClr val="0070C0"/>
                </a:solidFill>
                <a:latin typeface="TH Sarabun New" panose="020B0500040200020003" pitchFamily="34" charset="-34"/>
                <a:cs typeface="TH Sarabun New" panose="020B0500040200020003" pitchFamily="34" charset="-34"/>
              </a:rPr>
              <a:t> </a:t>
            </a:r>
            <a:r>
              <a:rPr lang="en-US" sz="8000" b="1" dirty="0" err="1" smtClean="0">
                <a:solidFill>
                  <a:srgbClr val="0070C0"/>
                </a:solidFill>
                <a:latin typeface="TH Sarabun New" panose="020B0500040200020003" pitchFamily="34" charset="-34"/>
                <a:cs typeface="TH Sarabun New" panose="020B0500040200020003" pitchFamily="34" charset="-34"/>
              </a:rPr>
              <a:t>Nokhuntod</a:t>
            </a:r>
            <a:r>
              <a:rPr lang="en-US" sz="8000" b="1" dirty="0" smtClean="0">
                <a:solidFill>
                  <a:srgbClr val="0070C0"/>
                </a:solidFill>
                <a:latin typeface="TH Sarabun New" panose="020B0500040200020003" pitchFamily="34" charset="-34"/>
                <a:cs typeface="TH Sarabun New" panose="020B0500040200020003" pitchFamily="34" charset="-34"/>
              </a:rPr>
              <a:t> </a:t>
            </a:r>
            <a:endParaRPr lang="en-US" sz="8000" b="1" dirty="0">
              <a:solidFill>
                <a:srgbClr val="0070C0"/>
              </a:solidFill>
              <a:latin typeface="TH Sarabun New" panose="020B0500040200020003" pitchFamily="34" charset="-34"/>
              <a:cs typeface="TH Sarabun New" panose="020B0500040200020003" pitchFamily="34" charset="-34"/>
            </a:endParaRPr>
          </a:p>
        </p:txBody>
      </p:sp>
    </p:spTree>
    <p:extLst>
      <p:ext uri="{BB962C8B-B14F-4D97-AF65-F5344CB8AC3E}">
        <p14:creationId xmlns:p14="http://schemas.microsoft.com/office/powerpoint/2010/main" val="1426525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422757" cy="706964"/>
          </a:xfrm>
        </p:spPr>
        <p:txBody>
          <a:bodyPr/>
          <a:lstStyle/>
          <a:p>
            <a:pPr algn="ctr"/>
            <a:r>
              <a:rPr lang="en-US" sz="6600" dirty="0" smtClean="0">
                <a:solidFill>
                  <a:srgbClr val="FFFF00"/>
                </a:solidFill>
              </a:rPr>
              <a:t>Money</a:t>
            </a:r>
            <a:r>
              <a:rPr lang="th-TH" sz="6600" dirty="0" smtClean="0">
                <a:solidFill>
                  <a:srgbClr val="FFFF00"/>
                </a:solidFill>
              </a:rPr>
              <a:t> </a:t>
            </a:r>
            <a:endParaRPr lang="en-US" sz="6600" dirty="0">
              <a:solidFill>
                <a:srgbClr val="FFFF00"/>
              </a:solidFill>
            </a:endParaRPr>
          </a:p>
        </p:txBody>
      </p:sp>
      <p:sp>
        <p:nvSpPr>
          <p:cNvPr id="3" name="Content Placeholder 2"/>
          <p:cNvSpPr>
            <a:spLocks noGrp="1"/>
          </p:cNvSpPr>
          <p:nvPr>
            <p:ph idx="1"/>
          </p:nvPr>
        </p:nvSpPr>
        <p:spPr>
          <a:xfrm>
            <a:off x="1154954" y="2489980"/>
            <a:ext cx="10422757" cy="4178105"/>
          </a:xfrm>
        </p:spPr>
        <p:txBody>
          <a:bodyPr>
            <a:noAutofit/>
          </a:bodyPr>
          <a:lstStyle/>
          <a:p>
            <a:pPr marL="0" indent="0" algn="thaiDist">
              <a:buNone/>
            </a:pPr>
            <a:r>
              <a:rPr lang="en-US" sz="3000" b="1" dirty="0" smtClean="0">
                <a:solidFill>
                  <a:srgbClr val="0070C0"/>
                </a:solidFill>
                <a:latin typeface="TH SarabunPSK" panose="020B0500040200020003" pitchFamily="34" charset="-34"/>
                <a:cs typeface="TH SarabunPSK" panose="020B0500040200020003" pitchFamily="34" charset="-34"/>
              </a:rPr>
              <a:t> 	</a:t>
            </a:r>
            <a:r>
              <a:rPr lang="en-US" sz="3000" b="1" dirty="0">
                <a:solidFill>
                  <a:srgbClr val="0070C0"/>
                </a:solidFill>
                <a:latin typeface="TH SarabunPSK" panose="020B0500040200020003" pitchFamily="34" charset="-34"/>
                <a:cs typeface="TH SarabunPSK" panose="020B0500040200020003" pitchFamily="34" charset="-34"/>
              </a:rPr>
              <a:t>In ancient times, even human beings were self-reliant. But still, things had to be exchanged with each other. Because each human being is unable to produce all kinds of desired items. but in exchanging things with things You need to find the person who wants the item to be exchanged, so they can trade. In ancient times, it would not have been difficult because there was a simple existence. and the society has a small number of people But when society gets bigger and more prosperous The assembly of the production of appliances can be done in a variety of ways. It is becoming more and more difficult to find people with similar needs to barter.</a:t>
            </a:r>
            <a:endParaRPr lang="en-US" sz="3000" b="1" dirty="0">
              <a:solidFill>
                <a:srgbClr val="0070C0"/>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67953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089" y="2322145"/>
            <a:ext cx="10211742" cy="4402212"/>
          </a:xfrm>
        </p:spPr>
        <p:txBody>
          <a:bodyPr>
            <a:noAutofit/>
          </a:bodyPr>
          <a:lstStyle/>
          <a:p>
            <a:pPr marL="0" indent="0" algn="thaiDist">
              <a:buNone/>
            </a:pPr>
            <a:r>
              <a:rPr lang="en-US" sz="2800" b="1" dirty="0" smtClean="0">
                <a:solidFill>
                  <a:srgbClr val="0070C0"/>
                </a:solidFill>
                <a:latin typeface="TH SarabunPSK" panose="020B0500040200020003" pitchFamily="34" charset="-34"/>
                <a:cs typeface="TH SarabunPSK" panose="020B0500040200020003" pitchFamily="34" charset="-34"/>
              </a:rPr>
              <a:t> 	</a:t>
            </a:r>
            <a:r>
              <a:rPr lang="en-US" sz="2800" b="1" dirty="0">
                <a:solidFill>
                  <a:srgbClr val="0070C0"/>
                </a:solidFill>
                <a:latin typeface="TH SarabunPSK" panose="020B0500040200020003" pitchFamily="34" charset="-34"/>
                <a:cs typeface="TH SarabunPSK" panose="020B0500040200020003" pitchFamily="34" charset="-34"/>
              </a:rPr>
              <a:t>Therefore, bringing products to exchange directly is difficult. Money is therefore a man-made invention to solve exchange problems. production assembly Finally, the production can be distributed to users. The division of labor drives technological advances. Both domestic and international marketing and many others. Without money, these conveniences may be blocked. or may not be able to do so Therefore, the first thing that should be known and understood well is A study about money, definition, function, importance of money. as well as the issue of money supply and demand for money as a basis for further study of other subjects</a:t>
            </a:r>
            <a:endParaRPr lang="en-US" sz="2800" b="1" dirty="0">
              <a:solidFill>
                <a:srgbClr val="0070C0"/>
              </a:solidFill>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a:xfrm>
            <a:off x="1154954" y="973668"/>
            <a:ext cx="8761413" cy="706964"/>
          </a:xfrm>
        </p:spPr>
        <p:txBody>
          <a:bodyPr/>
          <a:lstStyle/>
          <a:p>
            <a:pPr algn="ctr"/>
            <a:r>
              <a:rPr lang="en-US" sz="6600" dirty="0" smtClean="0">
                <a:solidFill>
                  <a:srgbClr val="FFFF00"/>
                </a:solidFill>
              </a:rPr>
              <a:t>Money</a:t>
            </a:r>
            <a:endParaRPr lang="en-US" sz="6600" dirty="0">
              <a:solidFill>
                <a:srgbClr val="FFFF00"/>
              </a:solidFill>
            </a:endParaRPr>
          </a:p>
        </p:txBody>
      </p:sp>
    </p:spTree>
    <p:extLst>
      <p:ext uri="{BB962C8B-B14F-4D97-AF65-F5344CB8AC3E}">
        <p14:creationId xmlns:p14="http://schemas.microsoft.com/office/powerpoint/2010/main" val="406113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336213"/>
            <a:ext cx="9395815" cy="4120857"/>
          </a:xfrm>
        </p:spPr>
        <p:txBody>
          <a:bodyPr>
            <a:noAutofit/>
          </a:bodyPr>
          <a:lstStyle/>
          <a:p>
            <a:pPr marL="0" indent="0" algn="thaiDist">
              <a:buNone/>
            </a:pPr>
            <a:r>
              <a:rPr lang="en-US" sz="2800" b="1" dirty="0" smtClean="0">
                <a:solidFill>
                  <a:srgbClr val="0070C0"/>
                </a:solidFill>
                <a:latin typeface="TH SarabunPSK" panose="020B0500040200020003" pitchFamily="34" charset="-34"/>
                <a:cs typeface="TH SarabunPSK" panose="020B0500040200020003" pitchFamily="34" charset="-34"/>
              </a:rPr>
              <a:t> 	</a:t>
            </a:r>
            <a:r>
              <a:rPr lang="en-US" sz="2800" b="1" dirty="0">
                <a:solidFill>
                  <a:srgbClr val="0070C0"/>
                </a:solidFill>
                <a:latin typeface="TH SarabunPSK" panose="020B0500040200020003" pitchFamily="34" charset="-34"/>
                <a:cs typeface="TH SarabunPSK" panose="020B0500040200020003" pitchFamily="34" charset="-34"/>
              </a:rPr>
              <a:t>Everyone knows money, wants money, and owns money. But if you ask each other what is money? It's hard to come up with a quick and concise answer. or received different answers Depending on which aspect to look at, although everyone knows that What does money mean? However, the meaning of money may be more accurate and clear. If you look at the function of money, that is, to be a medium of exchange. and is a standard for measuring the value of goods and services. which is an important characteristic that makes money stand out and different from anything else</a:t>
            </a:r>
            <a:endParaRPr lang="en-US" sz="2800" b="1" dirty="0">
              <a:solidFill>
                <a:srgbClr val="0070C0"/>
              </a:solidFill>
              <a:latin typeface="TH SarabunPSK" panose="020B0500040200020003" pitchFamily="34" charset="-34"/>
              <a:cs typeface="TH SarabunPSK" panose="020B0500040200020003" pitchFamily="34" charset="-34"/>
            </a:endParaRPr>
          </a:p>
        </p:txBody>
      </p:sp>
      <p:sp>
        <p:nvSpPr>
          <p:cNvPr id="4" name="Title 1"/>
          <p:cNvSpPr>
            <a:spLocks noGrp="1"/>
          </p:cNvSpPr>
          <p:nvPr>
            <p:ph type="title"/>
          </p:nvPr>
        </p:nvSpPr>
        <p:spPr>
          <a:xfrm>
            <a:off x="1154954" y="973668"/>
            <a:ext cx="8761413" cy="706964"/>
          </a:xfrm>
        </p:spPr>
        <p:txBody>
          <a:bodyPr/>
          <a:lstStyle/>
          <a:p>
            <a:pPr algn="ctr"/>
            <a:r>
              <a:rPr lang="en-US" sz="6600" dirty="0" smtClean="0">
                <a:solidFill>
                  <a:srgbClr val="FFFF00"/>
                </a:solidFill>
              </a:rPr>
              <a:t>Money</a:t>
            </a:r>
            <a:endParaRPr lang="en-US" sz="6600" dirty="0">
              <a:solidFill>
                <a:srgbClr val="FFFF00"/>
              </a:solidFill>
            </a:endParaRPr>
          </a:p>
        </p:txBody>
      </p:sp>
    </p:spTree>
    <p:extLst>
      <p:ext uri="{BB962C8B-B14F-4D97-AF65-F5344CB8AC3E}">
        <p14:creationId xmlns:p14="http://schemas.microsoft.com/office/powerpoint/2010/main" val="107004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smtClean="0">
                <a:solidFill>
                  <a:srgbClr val="FFFF00"/>
                </a:solidFill>
                <a:latin typeface="IrisUPC" panose="020B0604020202020204" pitchFamily="34" charset="-34"/>
                <a:cs typeface="IrisUPC" panose="020B0604020202020204" pitchFamily="34" charset="-34"/>
              </a:rPr>
              <a:t>Definition </a:t>
            </a:r>
            <a:r>
              <a:rPr lang="en-US" sz="6600" dirty="0">
                <a:solidFill>
                  <a:srgbClr val="FFFF00"/>
                </a:solidFill>
                <a:latin typeface="IrisUPC" panose="020B0604020202020204" pitchFamily="34" charset="-34"/>
                <a:cs typeface="IrisUPC" panose="020B0604020202020204" pitchFamily="34" charset="-34"/>
              </a:rPr>
              <a:t>of </a:t>
            </a:r>
            <a:r>
              <a:rPr lang="en-US" sz="6600" dirty="0" smtClean="0">
                <a:solidFill>
                  <a:srgbClr val="FFFF00"/>
                </a:solidFill>
                <a:latin typeface="IrisUPC" panose="020B0604020202020204" pitchFamily="34" charset="-34"/>
                <a:cs typeface="IrisUPC" panose="020B0604020202020204" pitchFamily="34" charset="-34"/>
              </a:rPr>
              <a:t>Money</a:t>
            </a:r>
            <a:endParaRPr lang="en-US" sz="6600" dirty="0">
              <a:solidFill>
                <a:srgbClr val="FFFF00"/>
              </a:solidFill>
              <a:latin typeface="IrisUPC" panose="020B0604020202020204" pitchFamily="34" charset="-34"/>
              <a:cs typeface="IrisUPC" panose="020B0604020202020204" pitchFamily="34" charset="-34"/>
            </a:endParaRPr>
          </a:p>
        </p:txBody>
      </p:sp>
      <p:sp>
        <p:nvSpPr>
          <p:cNvPr id="3" name="Content Placeholder 2"/>
          <p:cNvSpPr>
            <a:spLocks noGrp="1"/>
          </p:cNvSpPr>
          <p:nvPr>
            <p:ph idx="1"/>
          </p:nvPr>
        </p:nvSpPr>
        <p:spPr>
          <a:xfrm>
            <a:off x="703385" y="2139268"/>
            <a:ext cx="10649242" cy="4592124"/>
          </a:xfrm>
        </p:spPr>
        <p:txBody>
          <a:bodyPr>
            <a:noAutofit/>
          </a:bodyPr>
          <a:lstStyle/>
          <a:p>
            <a:pPr marL="0" indent="0">
              <a:buNone/>
            </a:pPr>
            <a:r>
              <a:rPr lang="en-US" sz="2100" b="1" dirty="0" smtClean="0">
                <a:solidFill>
                  <a:srgbClr val="0070C0"/>
                </a:solidFill>
                <a:latin typeface="TH SarabunPSK" panose="020B0500040200020003" pitchFamily="34" charset="-34"/>
                <a:cs typeface="TH SarabunPSK" panose="020B0500040200020003" pitchFamily="34" charset="-34"/>
              </a:rPr>
              <a:t> 	</a:t>
            </a:r>
            <a:r>
              <a:rPr lang="en-US" sz="2100" b="1" dirty="0">
                <a:solidFill>
                  <a:srgbClr val="0070C0"/>
                </a:solidFill>
                <a:latin typeface="TH SarabunPSK" panose="020B0500040200020003" pitchFamily="34" charset="-34"/>
                <a:cs typeface="TH SarabunPSK" panose="020B0500040200020003" pitchFamily="34" charset="-34"/>
              </a:rPr>
              <a:t>The word "money" (Money) is used by economists in a different sense from ordinary people. Nowadays, when the word "money" is mentioned, it means in terms of income or wealth.</a:t>
            </a:r>
          </a:p>
          <a:p>
            <a:pPr marL="0" indent="0">
              <a:buNone/>
            </a:pPr>
            <a:r>
              <a:rPr lang="en-US" sz="2100" b="1" dirty="0">
                <a:solidFill>
                  <a:srgbClr val="0070C0"/>
                </a:solidFill>
                <a:latin typeface="TH SarabunPSK" panose="020B0500040200020003" pitchFamily="34" charset="-34"/>
                <a:cs typeface="TH SarabunPSK" panose="020B0500040200020003" pitchFamily="34" charset="-34"/>
              </a:rPr>
              <a:t>In the sense of the economist Someone who knows the definition the meaning of the word "Money" (Money) enough to be summarized as follows.</a:t>
            </a:r>
          </a:p>
          <a:p>
            <a:pPr marL="0" indent="0">
              <a:buNone/>
            </a:pPr>
            <a:r>
              <a:rPr lang="en-US" sz="2100" b="1" dirty="0">
                <a:solidFill>
                  <a:srgbClr val="0070C0"/>
                </a:solidFill>
                <a:latin typeface="TH SarabunPSK" panose="020B0500040200020003" pitchFamily="34" charset="-34"/>
                <a:cs typeface="TH SarabunPSK" panose="020B0500040200020003" pitchFamily="34" charset="-34"/>
              </a:rPr>
              <a:t>Paul A. Samuelson said that money is a medium of exchange and used to measure the value of all kinds of goods and services.</a:t>
            </a:r>
          </a:p>
          <a:p>
            <a:pPr marL="0" indent="0">
              <a:buNone/>
            </a:pPr>
            <a:r>
              <a:rPr lang="en-US" sz="2100" b="1" dirty="0">
                <a:solidFill>
                  <a:srgbClr val="0070C0"/>
                </a:solidFill>
                <a:latin typeface="TH SarabunPSK" panose="020B0500040200020003" pitchFamily="34" charset="-34"/>
                <a:cs typeface="TH SarabunPSK" panose="020B0500040200020003" pitchFamily="34" charset="-34"/>
              </a:rPr>
              <a:t>Richard G. </a:t>
            </a:r>
            <a:r>
              <a:rPr lang="en-US" sz="2100" b="1" dirty="0" err="1">
                <a:solidFill>
                  <a:srgbClr val="0070C0"/>
                </a:solidFill>
                <a:latin typeface="TH SarabunPSK" panose="020B0500040200020003" pitchFamily="34" charset="-34"/>
                <a:cs typeface="TH SarabunPSK" panose="020B0500040200020003" pitchFamily="34" charset="-34"/>
              </a:rPr>
              <a:t>Lipsay</a:t>
            </a:r>
            <a:r>
              <a:rPr lang="en-US" sz="2100" b="1" dirty="0">
                <a:solidFill>
                  <a:srgbClr val="0070C0"/>
                </a:solidFill>
                <a:latin typeface="TH SarabunPSK" panose="020B0500040200020003" pitchFamily="34" charset="-34"/>
                <a:cs typeface="TH SarabunPSK" panose="020B0500040200020003" pitchFamily="34" charset="-34"/>
              </a:rPr>
              <a:t> Money is anything that is truly accepted by anyone in exchange for commodities. and services at that time</a:t>
            </a:r>
          </a:p>
          <a:p>
            <a:pPr marL="0" indent="0">
              <a:buNone/>
            </a:pPr>
            <a:r>
              <a:rPr lang="en-US" sz="2100" b="1" dirty="0">
                <a:solidFill>
                  <a:srgbClr val="0070C0"/>
                </a:solidFill>
                <a:latin typeface="TH SarabunPSK" panose="020B0500040200020003" pitchFamily="34" charset="-34"/>
                <a:cs typeface="TH SarabunPSK" panose="020B0500040200020003" pitchFamily="34" charset="-34"/>
              </a:rPr>
              <a:t>Lawrence M. Ball defined money as an asset with special properties. that helps the economic system as a medium of exchange is an accounting unit and is a value saver</a:t>
            </a:r>
          </a:p>
          <a:p>
            <a:pPr marL="0" indent="0">
              <a:buNone/>
            </a:pPr>
            <a:r>
              <a:rPr lang="en-US" sz="2100" b="1" dirty="0">
                <a:solidFill>
                  <a:srgbClr val="0070C0"/>
                </a:solidFill>
                <a:latin typeface="TH SarabunPSK" panose="020B0500040200020003" pitchFamily="34" charset="-34"/>
                <a:cs typeface="TH SarabunPSK" panose="020B0500040200020003" pitchFamily="34" charset="-34"/>
              </a:rPr>
              <a:t>Kenneth R. </a:t>
            </a:r>
            <a:r>
              <a:rPr lang="en-US" sz="2100" b="1" dirty="0" err="1">
                <a:solidFill>
                  <a:srgbClr val="0070C0"/>
                </a:solidFill>
                <a:latin typeface="TH SarabunPSK" panose="020B0500040200020003" pitchFamily="34" charset="-34"/>
                <a:cs typeface="TH SarabunPSK" panose="020B0500040200020003" pitchFamily="34" charset="-34"/>
              </a:rPr>
              <a:t>Salzic</a:t>
            </a:r>
            <a:r>
              <a:rPr lang="en-US" sz="2100" b="1" dirty="0">
                <a:solidFill>
                  <a:srgbClr val="0070C0"/>
                </a:solidFill>
                <a:latin typeface="TH SarabunPSK" panose="020B0500040200020003" pitchFamily="34" charset="-34"/>
                <a:cs typeface="TH SarabunPSK" panose="020B0500040200020003" pitchFamily="34" charset="-34"/>
              </a:rPr>
              <a:t> said that money, or the supply of money, is anything that a human being can spend to make money. Acquisition of products and services or to repay debts</a:t>
            </a:r>
            <a:endParaRPr lang="en-US" sz="2100" b="1" dirty="0">
              <a:solidFill>
                <a:srgbClr val="0070C0"/>
              </a:solidFill>
              <a:latin typeface="TH SarabunPSK" panose="020B0500040200020003" pitchFamily="34" charset="-34"/>
              <a:cs typeface="TH SarabunPSK" panose="020B0500040200020003" pitchFamily="34" charset="-34"/>
            </a:endParaRPr>
          </a:p>
          <a:p>
            <a:pPr marL="0" indent="0">
              <a:buNone/>
            </a:pPr>
            <a:r>
              <a:rPr lang="th-TH" sz="2100" b="1" dirty="0" smtClean="0">
                <a:solidFill>
                  <a:srgbClr val="0070C0"/>
                </a:solidFill>
                <a:latin typeface="TH SarabunPSK" panose="020B0500040200020003" pitchFamily="34" charset="-34"/>
                <a:cs typeface="TH SarabunPSK" panose="020B0500040200020003" pitchFamily="34" charset="-34"/>
              </a:rPr>
              <a:t> </a:t>
            </a:r>
            <a:endParaRPr lang="en-US" sz="2100" b="1" dirty="0">
              <a:solidFill>
                <a:srgbClr val="0070C0"/>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745982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3" y="2209603"/>
            <a:ext cx="9958524" cy="4542889"/>
          </a:xfrm>
        </p:spPr>
        <p:txBody>
          <a:bodyPr>
            <a:noAutofit/>
          </a:bodyPr>
          <a:lstStyle/>
          <a:p>
            <a:r>
              <a:rPr lang="en-US" sz="2600" b="1" dirty="0" err="1">
                <a:solidFill>
                  <a:srgbClr val="0070C0"/>
                </a:solidFill>
                <a:latin typeface="TH SarabunPSK" panose="020B0500040200020003" pitchFamily="34" charset="-34"/>
                <a:cs typeface="TH SarabunPSK" panose="020B0500040200020003" pitchFamily="34" charset="-34"/>
              </a:rPr>
              <a:t>Jarin</a:t>
            </a:r>
            <a:r>
              <a:rPr lang="en-US" sz="2600" b="1" dirty="0">
                <a:solidFill>
                  <a:srgbClr val="0070C0"/>
                </a:solidFill>
                <a:latin typeface="TH SarabunPSK" panose="020B0500040200020003" pitchFamily="34" charset="-34"/>
                <a:cs typeface="TH SarabunPSK" panose="020B0500040200020003" pitchFamily="34" charset="-34"/>
              </a:rPr>
              <a:t> </a:t>
            </a:r>
            <a:r>
              <a:rPr lang="en-US" sz="2600" b="1" dirty="0" err="1">
                <a:solidFill>
                  <a:srgbClr val="0070C0"/>
                </a:solidFill>
                <a:latin typeface="TH SarabunPSK" panose="020B0500040200020003" pitchFamily="34" charset="-34"/>
                <a:cs typeface="TH SarabunPSK" panose="020B0500040200020003" pitchFamily="34" charset="-34"/>
              </a:rPr>
              <a:t>Thetvanich</a:t>
            </a:r>
            <a:r>
              <a:rPr lang="en-US" sz="2600" b="1" dirty="0">
                <a:solidFill>
                  <a:srgbClr val="0070C0"/>
                </a:solidFill>
                <a:latin typeface="TH SarabunPSK" panose="020B0500040200020003" pitchFamily="34" charset="-34"/>
                <a:cs typeface="TH SarabunPSK" panose="020B0500040200020003" pitchFamily="34" charset="-34"/>
              </a:rPr>
              <a:t> said that money was something that people in society had assumed and were generally accepted by society at that time to be used as a medium of exchange for goods and services. Used to pay debts and others as needed.</a:t>
            </a:r>
          </a:p>
          <a:p>
            <a:r>
              <a:rPr lang="en-US" sz="2600" b="1" dirty="0" err="1">
                <a:solidFill>
                  <a:srgbClr val="0070C0"/>
                </a:solidFill>
                <a:latin typeface="TH SarabunPSK" panose="020B0500040200020003" pitchFamily="34" charset="-34"/>
                <a:cs typeface="TH SarabunPSK" panose="020B0500040200020003" pitchFamily="34" charset="-34"/>
              </a:rPr>
              <a:t>Krisada</a:t>
            </a:r>
            <a:r>
              <a:rPr lang="en-US" sz="2600" b="1" dirty="0">
                <a:solidFill>
                  <a:srgbClr val="0070C0"/>
                </a:solidFill>
                <a:latin typeface="TH SarabunPSK" panose="020B0500040200020003" pitchFamily="34" charset="-34"/>
                <a:cs typeface="TH SarabunPSK" panose="020B0500040200020003" pitchFamily="34" charset="-34"/>
              </a:rPr>
              <a:t> </a:t>
            </a:r>
            <a:r>
              <a:rPr lang="en-US" sz="2600" b="1" dirty="0" err="1">
                <a:solidFill>
                  <a:srgbClr val="0070C0"/>
                </a:solidFill>
                <a:latin typeface="TH SarabunPSK" panose="020B0500040200020003" pitchFamily="34" charset="-34"/>
                <a:cs typeface="TH SarabunPSK" panose="020B0500040200020003" pitchFamily="34" charset="-34"/>
              </a:rPr>
              <a:t>Sangkhamani</a:t>
            </a:r>
            <a:r>
              <a:rPr lang="en-US" sz="2600" b="1" dirty="0">
                <a:solidFill>
                  <a:srgbClr val="0070C0"/>
                </a:solidFill>
                <a:latin typeface="TH SarabunPSK" panose="020B0500040200020003" pitchFamily="34" charset="-34"/>
                <a:cs typeface="TH SarabunPSK" panose="020B0500040200020003" pitchFamily="34" charset="-34"/>
              </a:rPr>
              <a:t> means that Money is what people accept in society. Used as a medium of exchange, payment for the date, time and place that has been agreed upon.</a:t>
            </a:r>
          </a:p>
          <a:p>
            <a:r>
              <a:rPr lang="en-US" sz="2600" b="1" dirty="0">
                <a:solidFill>
                  <a:srgbClr val="0070C0"/>
                </a:solidFill>
                <a:latin typeface="TH SarabunPSK" panose="020B0500040200020003" pitchFamily="34" charset="-34"/>
                <a:cs typeface="TH SarabunPSK" panose="020B0500040200020003" pitchFamily="34" charset="-34"/>
              </a:rPr>
              <a:t>  It can be concluded that money is something that everyone in the society at that time. generally accepted as a medium of exchange It is used to measure the value of goods and services, to pay debts and to pay the price according to the agreed date, time and place.</a:t>
            </a:r>
            <a:endParaRPr lang="en-US" sz="2600" b="1" dirty="0">
              <a:solidFill>
                <a:srgbClr val="0070C0"/>
              </a:solidFill>
              <a:latin typeface="TH SarabunPSK" panose="020B0500040200020003" pitchFamily="34" charset="-34"/>
              <a:cs typeface="TH SarabunPSK" panose="020B0500040200020003" pitchFamily="34" charset="-34"/>
            </a:endParaRPr>
          </a:p>
          <a:p>
            <a:pPr marL="0" indent="0">
              <a:buNone/>
            </a:pPr>
            <a:endParaRPr lang="en-US" sz="2600" b="1" dirty="0">
              <a:solidFill>
                <a:srgbClr val="0070C0"/>
              </a:solidFill>
              <a:latin typeface="TH SarabunPSK" panose="020B0500040200020003" pitchFamily="34" charset="-34"/>
              <a:cs typeface="TH SarabunPSK" panose="020B0500040200020003" pitchFamily="34" charset="-34"/>
            </a:endParaRPr>
          </a:p>
        </p:txBody>
      </p:sp>
      <p:sp>
        <p:nvSpPr>
          <p:cNvPr id="6" name="Title 1"/>
          <p:cNvSpPr txBox="1">
            <a:spLocks/>
          </p:cNvSpPr>
          <p:nvPr/>
        </p:nvSpPr>
        <p:spPr bwMode="gray">
          <a:xfrm>
            <a:off x="1542493" y="1055730"/>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600" dirty="0">
                <a:solidFill>
                  <a:srgbClr val="FFFF00"/>
                </a:solidFill>
                <a:latin typeface="IrisUPC" panose="020B0604020202020204" pitchFamily="34" charset="-34"/>
                <a:cs typeface="IrisUPC" panose="020B0604020202020204" pitchFamily="34" charset="-34"/>
              </a:rPr>
              <a:t>Definition of Money</a:t>
            </a:r>
            <a:endParaRPr lang="en-US" sz="6600"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21835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06382"/>
            <a:ext cx="8761413" cy="939538"/>
          </a:xfrm>
        </p:spPr>
        <p:txBody>
          <a:bodyPr/>
          <a:lstStyle/>
          <a:p>
            <a:pPr algn="ctr"/>
            <a:r>
              <a:rPr lang="en-US" sz="6600" dirty="0" smtClean="0">
                <a:solidFill>
                  <a:srgbClr val="FFFF00"/>
                </a:solidFill>
                <a:latin typeface="IrisUPC" panose="020B0604020202020204" pitchFamily="34" charset="-34"/>
                <a:cs typeface="IrisUPC" panose="020B0604020202020204" pitchFamily="34" charset="-34"/>
              </a:rPr>
              <a:t/>
            </a:r>
            <a:br>
              <a:rPr lang="en-US" sz="6600" dirty="0" smtClean="0">
                <a:solidFill>
                  <a:srgbClr val="FFFF00"/>
                </a:solidFill>
                <a:latin typeface="IrisUPC" panose="020B0604020202020204" pitchFamily="34" charset="-34"/>
                <a:cs typeface="IrisUPC" panose="020B0604020202020204" pitchFamily="34" charset="-34"/>
              </a:rPr>
            </a:br>
            <a:r>
              <a:rPr lang="en-US" sz="6600" dirty="0" smtClean="0">
                <a:solidFill>
                  <a:srgbClr val="FFFF00"/>
                </a:solidFill>
                <a:latin typeface="IrisUPC" panose="020B0604020202020204" pitchFamily="34" charset="-34"/>
                <a:cs typeface="IrisUPC" panose="020B0604020202020204" pitchFamily="34" charset="-34"/>
              </a:rPr>
              <a:t>E</a:t>
            </a:r>
            <a:r>
              <a:rPr lang="en-US" sz="6600" dirty="0" smtClean="0">
                <a:solidFill>
                  <a:srgbClr val="FFFF00"/>
                </a:solidFill>
                <a:latin typeface="IrisUPC" panose="020B0604020202020204" pitchFamily="34" charset="-34"/>
                <a:cs typeface="IrisUPC" panose="020B0604020202020204" pitchFamily="34" charset="-34"/>
              </a:rPr>
              <a:t>volution </a:t>
            </a:r>
            <a:r>
              <a:rPr lang="en-US" sz="6600" dirty="0">
                <a:solidFill>
                  <a:srgbClr val="FFFF00"/>
                </a:solidFill>
                <a:latin typeface="IrisUPC" panose="020B0604020202020204" pitchFamily="34" charset="-34"/>
                <a:cs typeface="IrisUPC" panose="020B0604020202020204" pitchFamily="34" charset="-34"/>
              </a:rPr>
              <a:t>of </a:t>
            </a:r>
            <a:r>
              <a:rPr lang="en-US" sz="6600" dirty="0" smtClean="0">
                <a:solidFill>
                  <a:srgbClr val="FFFF00"/>
                </a:solidFill>
                <a:latin typeface="IrisUPC" panose="020B0604020202020204" pitchFamily="34" charset="-34"/>
                <a:cs typeface="IrisUPC" panose="020B0604020202020204" pitchFamily="34" charset="-34"/>
              </a:rPr>
              <a:t>Money</a:t>
            </a:r>
            <a:r>
              <a:rPr lang="en-US" sz="6600" dirty="0">
                <a:solidFill>
                  <a:srgbClr val="FFFF00"/>
                </a:solidFill>
                <a:latin typeface="IrisUPC" panose="020B0604020202020204" pitchFamily="34" charset="-34"/>
                <a:cs typeface="IrisUPC" panose="020B0604020202020204" pitchFamily="34" charset="-34"/>
              </a:rPr>
              <a:t/>
            </a:r>
            <a:br>
              <a:rPr lang="en-US" sz="6600" dirty="0">
                <a:solidFill>
                  <a:srgbClr val="FFFF00"/>
                </a:solidFill>
                <a:latin typeface="IrisUPC" panose="020B0604020202020204" pitchFamily="34" charset="-34"/>
                <a:cs typeface="IrisUPC" panose="020B0604020202020204" pitchFamily="34" charset="-34"/>
              </a:rPr>
            </a:br>
            <a:endParaRPr lang="en-US" sz="6600" dirty="0">
              <a:solidFill>
                <a:srgbClr val="FFFF00"/>
              </a:solidFill>
              <a:latin typeface="IrisUPC" panose="020B0604020202020204" pitchFamily="34" charset="-34"/>
              <a:cs typeface="IrisUPC" panose="020B0604020202020204" pitchFamily="34" charset="-34"/>
            </a:endParaRPr>
          </a:p>
        </p:txBody>
      </p:sp>
      <p:sp>
        <p:nvSpPr>
          <p:cNvPr id="3" name="Content Placeholder 2"/>
          <p:cNvSpPr>
            <a:spLocks noGrp="1"/>
          </p:cNvSpPr>
          <p:nvPr>
            <p:ph idx="1"/>
          </p:nvPr>
        </p:nvSpPr>
        <p:spPr/>
        <p:txBody>
          <a:bodyPr>
            <a:normAutofit lnSpcReduction="10000"/>
          </a:bodyPr>
          <a:lstStyle/>
          <a:p>
            <a:pPr marL="0" indent="0" algn="thaiDist">
              <a:buNone/>
            </a:pPr>
            <a:r>
              <a:rPr lang="en-US" sz="3200" dirty="0" smtClean="0">
                <a:solidFill>
                  <a:srgbClr val="0070C0"/>
                </a:solidFill>
                <a:latin typeface="IrisUPC" panose="020B0604020202020204" pitchFamily="34" charset="-34"/>
                <a:cs typeface="IrisUPC" panose="020B0604020202020204" pitchFamily="34" charset="-34"/>
              </a:rPr>
              <a:t> 	</a:t>
            </a:r>
            <a:r>
              <a:rPr lang="en-US" sz="3200" dirty="0">
                <a:solidFill>
                  <a:srgbClr val="0070C0"/>
                </a:solidFill>
                <a:latin typeface="IrisUPC" panose="020B0604020202020204" pitchFamily="34" charset="-34"/>
                <a:cs typeface="IrisUPC" panose="020B0604020202020204" pitchFamily="34" charset="-34"/>
              </a:rPr>
              <a:t>evolution of money In each society there are differences. But often there is a similar cause. The society expands, the economy grows. In the old days when the economic system was free of money in the Barter System, each household produced products that they were good at. and bring the products they produce to exchange with each other The exchange of goods between households or communities is called direct exchange.</a:t>
            </a:r>
            <a:endParaRPr lang="en-US" sz="3200" dirty="0">
              <a:solidFill>
                <a:srgbClr val="FF00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1236129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4" y="2265875"/>
            <a:ext cx="10297550" cy="4444414"/>
          </a:xfrm>
        </p:spPr>
        <p:txBody>
          <a:bodyPr>
            <a:noAutofit/>
          </a:bodyPr>
          <a:lstStyle/>
          <a:p>
            <a:pPr marL="0" indent="0" algn="thaiDist">
              <a:buNone/>
            </a:pPr>
            <a:r>
              <a:rPr lang="en-US" sz="2400" dirty="0" smtClean="0">
                <a:solidFill>
                  <a:srgbClr val="0070C0"/>
                </a:solidFill>
                <a:latin typeface="IrisUPC" panose="020B0604020202020204" pitchFamily="34" charset="-34"/>
                <a:cs typeface="IrisUPC" panose="020B0604020202020204" pitchFamily="34" charset="-34"/>
              </a:rPr>
              <a:t> 	</a:t>
            </a:r>
            <a:r>
              <a:rPr lang="en-US" sz="2400" dirty="0">
                <a:solidFill>
                  <a:srgbClr val="0070C0"/>
                </a:solidFill>
                <a:latin typeface="IrisUPC" panose="020B0604020202020204" pitchFamily="34" charset="-34"/>
                <a:cs typeface="IrisUPC" panose="020B0604020202020204" pitchFamily="34" charset="-34"/>
              </a:rPr>
              <a:t>This direct exchange is suitable for a small society. which has exchanged few items and once in a while there will be an exchange This is because the exchange of goods Lack of convenience in many matters and has many problems such as</a:t>
            </a:r>
          </a:p>
          <a:p>
            <a:pPr marL="0" indent="0" algn="thaiDist">
              <a:buNone/>
            </a:pPr>
            <a:r>
              <a:rPr lang="en-US" sz="2400" dirty="0">
                <a:solidFill>
                  <a:srgbClr val="0070C0"/>
                </a:solidFill>
                <a:latin typeface="IrisUPC" panose="020B0604020202020204" pitchFamily="34" charset="-34"/>
                <a:cs typeface="IrisUPC" panose="020B0604020202020204" pitchFamily="34" charset="-34"/>
              </a:rPr>
              <a:t>1. The problem of finding a person who needs what each party has. which is difficult to do In addition, it must There was a problem with the things that were exchanged that were of unequal value. If a person with a mango wants to exchange only 5 mangoes, he cannot exchange them for fish.</a:t>
            </a:r>
          </a:p>
          <a:p>
            <a:pPr marL="0" indent="0" algn="thaiDist">
              <a:buNone/>
            </a:pPr>
            <a:r>
              <a:rPr lang="en-US" sz="2400" dirty="0">
                <a:solidFill>
                  <a:srgbClr val="0070C0"/>
                </a:solidFill>
                <a:latin typeface="IrisUPC" panose="020B0604020202020204" pitchFamily="34" charset="-34"/>
                <a:cs typeface="IrisUPC" panose="020B0604020202020204" pitchFamily="34" charset="-34"/>
              </a:rPr>
              <a:t>2. Many products are perishable, such as vegetables and fruits, causing inconvenience in product storage. storage of various products for exchange with other products When demand arises, there will be a problem in storing that product. The more people who have more assets Storage will be even more difficult. Must be kept in a proper place, which may cost a lot.</a:t>
            </a:r>
            <a:endParaRPr lang="en-US" sz="2400" dirty="0">
              <a:solidFill>
                <a:srgbClr val="0070C0"/>
              </a:solidFill>
              <a:latin typeface="IrisUPC" panose="020B0604020202020204" pitchFamily="34" charset="-34"/>
              <a:cs typeface="IrisUPC" panose="020B0604020202020204" pitchFamily="34" charset="-34"/>
            </a:endParaRPr>
          </a:p>
        </p:txBody>
      </p:sp>
      <p:sp>
        <p:nvSpPr>
          <p:cNvPr id="6" name="Title 1"/>
          <p:cNvSpPr>
            <a:spLocks noGrp="1"/>
          </p:cNvSpPr>
          <p:nvPr>
            <p:ph type="title"/>
          </p:nvPr>
        </p:nvSpPr>
        <p:spPr>
          <a:xfrm>
            <a:off x="1289538" y="804856"/>
            <a:ext cx="8761413" cy="939538"/>
          </a:xfrm>
        </p:spPr>
        <p:txBody>
          <a:bodyPr/>
          <a:lstStyle/>
          <a:p>
            <a:pPr algn="ctr"/>
            <a:r>
              <a:rPr lang="en-US" sz="6600" dirty="0" smtClean="0">
                <a:solidFill>
                  <a:srgbClr val="FFFF00"/>
                </a:solidFill>
                <a:latin typeface="IrisUPC" panose="020B0604020202020204" pitchFamily="34" charset="-34"/>
                <a:cs typeface="IrisUPC" panose="020B0604020202020204" pitchFamily="34" charset="-34"/>
              </a:rPr>
              <a:t/>
            </a:r>
            <a:br>
              <a:rPr lang="en-US" sz="6600" dirty="0" smtClean="0">
                <a:solidFill>
                  <a:srgbClr val="FFFF00"/>
                </a:solidFill>
                <a:latin typeface="IrisUPC" panose="020B0604020202020204" pitchFamily="34" charset="-34"/>
                <a:cs typeface="IrisUPC" panose="020B0604020202020204" pitchFamily="34" charset="-34"/>
              </a:rPr>
            </a:br>
            <a:r>
              <a:rPr lang="en-US" sz="6600" dirty="0" smtClean="0">
                <a:solidFill>
                  <a:srgbClr val="FFFF00"/>
                </a:solidFill>
                <a:latin typeface="IrisUPC" panose="020B0604020202020204" pitchFamily="34" charset="-34"/>
                <a:cs typeface="IrisUPC" panose="020B0604020202020204" pitchFamily="34" charset="-34"/>
              </a:rPr>
              <a:t/>
            </a:r>
            <a:br>
              <a:rPr lang="en-US" sz="6600" dirty="0" smtClean="0">
                <a:solidFill>
                  <a:srgbClr val="FFFF00"/>
                </a:solidFill>
                <a:latin typeface="IrisUPC" panose="020B0604020202020204" pitchFamily="34" charset="-34"/>
                <a:cs typeface="IrisUPC" panose="020B0604020202020204" pitchFamily="34" charset="-34"/>
              </a:rPr>
            </a:br>
            <a:r>
              <a:rPr lang="en-US" sz="6600" dirty="0" smtClean="0">
                <a:solidFill>
                  <a:srgbClr val="FFFF00"/>
                </a:solidFill>
                <a:latin typeface="IrisUPC" panose="020B0604020202020204" pitchFamily="34" charset="-34"/>
                <a:cs typeface="IrisUPC" panose="020B0604020202020204" pitchFamily="34" charset="-34"/>
              </a:rPr>
              <a:t>Evolution </a:t>
            </a:r>
            <a:r>
              <a:rPr lang="en-US" sz="6600" dirty="0">
                <a:solidFill>
                  <a:srgbClr val="FFFF00"/>
                </a:solidFill>
                <a:latin typeface="IrisUPC" panose="020B0604020202020204" pitchFamily="34" charset="-34"/>
                <a:cs typeface="IrisUPC" panose="020B0604020202020204" pitchFamily="34" charset="-34"/>
              </a:rPr>
              <a:t>of Money</a:t>
            </a:r>
            <a:br>
              <a:rPr lang="en-US" sz="6600" dirty="0">
                <a:solidFill>
                  <a:srgbClr val="FFFF00"/>
                </a:solidFill>
                <a:latin typeface="IrisUPC" panose="020B0604020202020204" pitchFamily="34" charset="-34"/>
                <a:cs typeface="IrisUPC" panose="020B0604020202020204" pitchFamily="34" charset="-34"/>
              </a:rPr>
            </a:br>
            <a:r>
              <a:rPr lang="en-US" sz="6600" dirty="0">
                <a:solidFill>
                  <a:srgbClr val="FFFF00"/>
                </a:solidFill>
                <a:latin typeface="IrisUPC" panose="020B0604020202020204" pitchFamily="34" charset="-34"/>
                <a:cs typeface="IrisUPC" panose="020B0604020202020204" pitchFamily="34" charset="-34"/>
              </a:rPr>
              <a:t/>
            </a:r>
            <a:br>
              <a:rPr lang="en-US" sz="6600" dirty="0">
                <a:solidFill>
                  <a:srgbClr val="FFFF00"/>
                </a:solidFill>
                <a:latin typeface="IrisUPC" panose="020B0604020202020204" pitchFamily="34" charset="-34"/>
                <a:cs typeface="IrisUPC" panose="020B0604020202020204" pitchFamily="34" charset="-34"/>
              </a:rPr>
            </a:br>
            <a:endParaRPr lang="en-US" sz="6600" dirty="0">
              <a:solidFill>
                <a:srgbClr val="FFFF00"/>
              </a:solidFill>
              <a:latin typeface="IrisUPC" panose="020B0604020202020204" pitchFamily="34" charset="-34"/>
              <a:cs typeface="IrisUPC" panose="020B0604020202020204" pitchFamily="34" charset="-34"/>
            </a:endParaRPr>
          </a:p>
        </p:txBody>
      </p:sp>
    </p:spTree>
    <p:extLst>
      <p:ext uri="{BB962C8B-B14F-4D97-AF65-F5344CB8AC3E}">
        <p14:creationId xmlns:p14="http://schemas.microsoft.com/office/powerpoint/2010/main" val="42607670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761</TotalTime>
  <Words>149</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Angsana New</vt:lpstr>
      <vt:lpstr>Arial</vt:lpstr>
      <vt:lpstr>Calibri</vt:lpstr>
      <vt:lpstr>Century Gothic</vt:lpstr>
      <vt:lpstr>IrisUPC</vt:lpstr>
      <vt:lpstr>TH Sarabun New</vt:lpstr>
      <vt:lpstr>TH SarabunPSK</vt:lpstr>
      <vt:lpstr>Wingdings 3</vt:lpstr>
      <vt:lpstr>Ion Boardroom</vt:lpstr>
      <vt:lpstr>PPM2215    Financial Market Management </vt:lpstr>
      <vt:lpstr>Money </vt:lpstr>
      <vt:lpstr>Money</vt:lpstr>
      <vt:lpstr>Money</vt:lpstr>
      <vt:lpstr>Definition of Money</vt:lpstr>
      <vt:lpstr>PowerPoint Presentation</vt:lpstr>
      <vt:lpstr> Evolution of Money </vt:lpstr>
      <vt:lpstr>  Evolution of Money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PPA1108ความรู้เบื้องต้นเกี่ยวกับนโยบายสาธารณะIntrodcution to Public Policy</dc:title>
  <dc:creator>Lenovo</dc:creator>
  <cp:lastModifiedBy>Lenovo</cp:lastModifiedBy>
  <cp:revision>33</cp:revision>
  <dcterms:created xsi:type="dcterms:W3CDTF">2021-12-14T00:54:16Z</dcterms:created>
  <dcterms:modified xsi:type="dcterms:W3CDTF">2023-04-12T07:20:32Z</dcterms:modified>
</cp:coreProperties>
</file>