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303" r:id="rId2"/>
    <p:sldId id="305" r:id="rId3"/>
    <p:sldId id="306" r:id="rId4"/>
    <p:sldId id="307" r:id="rId5"/>
    <p:sldId id="30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7A923-6556-4DC7-89FF-CD04EE5CC1EA}"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EAC82-5CB6-4504-9D18-7AB166AA4FD0}" type="slidenum">
              <a:rPr lang="en-US" smtClean="0"/>
              <a:t>‹#›</a:t>
            </a:fld>
            <a:endParaRPr lang="en-US"/>
          </a:p>
        </p:txBody>
      </p:sp>
    </p:spTree>
    <p:extLst>
      <p:ext uri="{BB962C8B-B14F-4D97-AF65-F5344CB8AC3E}">
        <p14:creationId xmlns:p14="http://schemas.microsoft.com/office/powerpoint/2010/main" val="181945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79" y="544158"/>
            <a:ext cx="9404723" cy="1400530"/>
          </a:xfrm>
        </p:spPr>
        <p:txBody>
          <a:bodyPr/>
          <a:lstStyle/>
          <a:p>
            <a:r>
              <a:rPr lang="th-TH" sz="4400" b="1" dirty="0">
                <a:solidFill>
                  <a:srgbClr val="FFFF00"/>
                </a:solidFill>
                <a:latin typeface="IrisUPC" panose="020B0604020202020204" pitchFamily="34" charset="-34"/>
                <a:cs typeface="IrisUPC" panose="020B0604020202020204" pitchFamily="34" charset="-34"/>
              </a:rPr>
              <a:t> </a:t>
            </a:r>
            <a:r>
              <a:rPr lang="en-US" sz="4400" b="1" dirty="0">
                <a:solidFill>
                  <a:srgbClr val="FFFF00"/>
                </a:solidFill>
                <a:latin typeface="IrisUPC" panose="020B0604020202020204" pitchFamily="34" charset="-34"/>
                <a:cs typeface="IrisUPC" panose="020B0604020202020204" pitchFamily="34" charset="-34"/>
              </a:rPr>
              <a:t>financial market in Thailand</a:t>
            </a:r>
            <a:endParaRPr lang="en-US" dirty="0"/>
          </a:p>
        </p:txBody>
      </p:sp>
      <p:sp>
        <p:nvSpPr>
          <p:cNvPr id="3" name="Content Placeholder 2"/>
          <p:cNvSpPr>
            <a:spLocks noGrp="1"/>
          </p:cNvSpPr>
          <p:nvPr>
            <p:ph idx="1"/>
          </p:nvPr>
        </p:nvSpPr>
        <p:spPr>
          <a:xfrm>
            <a:off x="1326361" y="2144357"/>
            <a:ext cx="8946541" cy="3263665"/>
          </a:xfrm>
        </p:spPr>
        <p:txBody>
          <a:bodyPr>
            <a:normAutofit/>
          </a:bodyPr>
          <a:lstStyle/>
          <a:p>
            <a:pPr marL="0" indent="0" algn="thaiDist">
              <a:buNone/>
            </a:pPr>
            <a:r>
              <a:rPr lang="th-TH" sz="3200" b="1" dirty="0" smtClean="0">
                <a:latin typeface="TH SarabunPSK" panose="020B0500040200020003" pitchFamily="34" charset="-34"/>
                <a:cs typeface="TH SarabunPSK" panose="020B0500040200020003" pitchFamily="34" charset="-34"/>
              </a:rPr>
              <a:t>	 	การพิจารณาโครงการสร้างตลาดการเงินของประเทศไทย มีการเปลี่ยนแปลงไปมากจากที่เคยมีการจำแนกออกเป็นตลาดเงินและตลาดทุนตามระยะเวลาของตราสารทางการเงินที่ออกเพื่อระดมเงินออมหรือการให้สินเชื่อ สามารถพิจารณาจำแนกได้ดังนี้</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967613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4305" y="1249551"/>
            <a:ext cx="9934804" cy="4132346"/>
          </a:xfrm>
        </p:spPr>
        <p:txBody>
          <a:bodyPr/>
          <a:lstStyle/>
          <a:p>
            <a:r>
              <a:rPr lang="th-TH" b="1" dirty="0" smtClean="0">
                <a:latin typeface="TH SarabunPSK" panose="020B0500040200020003" pitchFamily="34" charset="-34"/>
                <a:cs typeface="TH SarabunPSK" panose="020B0500040200020003" pitchFamily="34" charset="-34"/>
              </a:rPr>
              <a:t> 			</a:t>
            </a:r>
            <a:r>
              <a:rPr lang="en-US" b="1" dirty="0">
                <a:latin typeface="TH SarabunPSK" panose="020B0500040200020003" pitchFamily="34" charset="-34"/>
                <a:cs typeface="TH SarabunPSK" panose="020B0500040200020003" pitchFamily="34" charset="-34"/>
              </a:rPr>
              <a:t>Currently, the financial market of Thailand Classified by type of securities into 4 major markets: money market, capital market, foreign currency market, derivatives market</a:t>
            </a:r>
            <a:endParaRPr lang="en-US"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20568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4537" y="631111"/>
            <a:ext cx="7380514" cy="4829163"/>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a:latin typeface="TH SarabunPSK" panose="020B0500040200020003" pitchFamily="34" charset="-34"/>
                <a:cs typeface="TH SarabunPSK" panose="020B0500040200020003" pitchFamily="34" charset="-34"/>
              </a:rPr>
              <a:t>It is a market for borrowing and short-term investments of less than 1 year.</a:t>
            </a:r>
          </a:p>
          <a:p>
            <a:pPr marL="0" indent="0" algn="thaiDist">
              <a:buNone/>
            </a:pPr>
            <a:r>
              <a:rPr lang="en-US" sz="2800" b="1" dirty="0">
                <a:latin typeface="TH SarabunPSK" panose="020B0500040200020003" pitchFamily="34" charset="-34"/>
                <a:cs typeface="TH SarabunPSK" panose="020B0500040200020003" pitchFamily="34" charset="-34"/>
              </a:rPr>
              <a:t>to manage liquidity in a short period, for example</a:t>
            </a:r>
          </a:p>
          <a:p>
            <a:pPr marL="0" indent="0" algn="thaiDist">
              <a:buNone/>
            </a:pPr>
            <a:r>
              <a:rPr lang="en-US" sz="2800" b="1" dirty="0">
                <a:latin typeface="TH SarabunPSK" panose="020B0500040200020003" pitchFamily="34" charset="-34"/>
                <a:cs typeface="TH SarabunPSK" panose="020B0500040200020003" pitchFamily="34" charset="-34"/>
              </a:rPr>
              <a:t>Short-term bond trading, treasury bills, promissory notes and bills of exchange</a:t>
            </a:r>
          </a:p>
          <a:p>
            <a:pPr marL="0" indent="0" algn="thaiDist">
              <a:buNone/>
            </a:pPr>
            <a:r>
              <a:rPr lang="en-US" sz="2800" b="1" dirty="0">
                <a:latin typeface="TH SarabunPSK" panose="020B0500040200020003" pitchFamily="34" charset="-34"/>
                <a:cs typeface="TH SarabunPSK" panose="020B0500040200020003" pitchFamily="34" charset="-34"/>
              </a:rPr>
              <a:t>Unsecured loan transactions between commercial banks</a:t>
            </a:r>
          </a:p>
          <a:p>
            <a:pPr marL="0" indent="0" algn="thaiDist">
              <a:buNone/>
            </a:pPr>
            <a:r>
              <a:rPr lang="en-US" sz="2800" b="1" dirty="0">
                <a:latin typeface="TH SarabunPSK" panose="020B0500040200020003" pitchFamily="34" charset="-34"/>
                <a:cs typeface="TH SarabunPSK" panose="020B0500040200020003" pitchFamily="34" charset="-34"/>
              </a:rPr>
              <a:t>bond repurchase, etc.</a:t>
            </a:r>
          </a:p>
          <a:p>
            <a:pPr marL="0" indent="0" algn="thaiDist">
              <a:buNone/>
            </a:pPr>
            <a:r>
              <a:rPr lang="en-US" sz="2800" b="1" dirty="0">
                <a:latin typeface="TH SarabunPSK" panose="020B0500040200020003" pitchFamily="34" charset="-34"/>
                <a:cs typeface="TH SarabunPSK" panose="020B0500040200020003" pitchFamily="34" charset="-34"/>
              </a:rPr>
              <a:t>The money market in Thailand can be classified according to the characteristics of borrowers into 3 types.</a:t>
            </a:r>
            <a:endParaRPr lang="en-US" sz="2800" b="1" dirty="0">
              <a:latin typeface="TH SarabunPSK" panose="020B0500040200020003" pitchFamily="34" charset="-34"/>
              <a:cs typeface="TH SarabunPSK" panose="020B0500040200020003" pitchFamily="34" charset="-34"/>
            </a:endParaRPr>
          </a:p>
        </p:txBody>
      </p:sp>
      <p:sp>
        <p:nvSpPr>
          <p:cNvPr id="5" name="Rectangle 4"/>
          <p:cNvSpPr/>
          <p:nvPr/>
        </p:nvSpPr>
        <p:spPr>
          <a:xfrm>
            <a:off x="391886" y="683363"/>
            <a:ext cx="2638697" cy="112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H SarabunPSK" panose="020B0500040200020003" pitchFamily="34" charset="-34"/>
                <a:cs typeface="TH SarabunPSK" panose="020B0500040200020003" pitchFamily="34" charset="-34"/>
              </a:rPr>
              <a:t>1. </a:t>
            </a:r>
            <a:r>
              <a:rPr lang="th-TH" sz="2800" b="1" dirty="0" smtClean="0">
                <a:latin typeface="TH SarabunPSK" panose="020B0500040200020003" pitchFamily="34" charset="-34"/>
                <a:cs typeface="TH SarabunPSK" panose="020B0500040200020003" pitchFamily="34" charset="-34"/>
              </a:rPr>
              <a:t>(</a:t>
            </a:r>
            <a:r>
              <a:rPr lang="en-US" sz="2800" b="1" dirty="0" smtClean="0">
                <a:latin typeface="TH SarabunPSK" panose="020B0500040200020003" pitchFamily="34" charset="-34"/>
                <a:cs typeface="TH SarabunPSK" panose="020B0500040200020003" pitchFamily="34" charset="-34"/>
              </a:rPr>
              <a:t>Monetary Market</a:t>
            </a:r>
            <a:r>
              <a:rPr lang="th-TH" sz="2800" b="1" dirty="0" smtClean="0">
                <a:latin typeface="TH SarabunPSK" panose="020B0500040200020003" pitchFamily="34" charset="-34"/>
                <a:cs typeface="TH SarabunPSK" panose="020B0500040200020003" pitchFamily="34" charset="-34"/>
              </a:rPr>
              <a:t>)</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874222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4537" y="631111"/>
            <a:ext cx="7380514" cy="4829163"/>
          </a:xfrm>
        </p:spPr>
        <p:txBody>
          <a:bodyPr>
            <a:noAutofit/>
          </a:bodyPr>
          <a:lstStyle/>
          <a:p>
            <a:pPr marL="0" indent="0" algn="thaiDist">
              <a:buNone/>
            </a:pPr>
            <a:r>
              <a:rPr lang="th-TH" sz="2400" b="1" dirty="0" smtClean="0">
                <a:latin typeface="TH SarabunPSK" panose="020B0500040200020003" pitchFamily="34" charset="-34"/>
                <a:cs typeface="TH SarabunPSK" panose="020B0500040200020003" pitchFamily="34" charset="-34"/>
              </a:rPr>
              <a:t>	 	</a:t>
            </a:r>
            <a:r>
              <a:rPr lang="en-US" sz="2400" b="1" dirty="0">
                <a:latin typeface="TH SarabunPSK" panose="020B0500040200020003" pitchFamily="34" charset="-34"/>
                <a:cs typeface="TH SarabunPSK" panose="020B0500040200020003" pitchFamily="34" charset="-34"/>
              </a:rPr>
              <a:t>The main government money market is The treasury bill market is a source of</a:t>
            </a:r>
          </a:p>
          <a:p>
            <a:pPr marL="0" indent="0" algn="thaiDist">
              <a:buNone/>
            </a:pPr>
            <a:r>
              <a:rPr lang="en-US" sz="2400" b="1" dirty="0">
                <a:latin typeface="TH SarabunPSK" panose="020B0500040200020003" pitchFamily="34" charset="-34"/>
                <a:cs typeface="TH SarabunPSK" panose="020B0500040200020003" pitchFamily="34" charset="-34"/>
              </a:rPr>
              <a:t>Raising short-term funds of less than one year for the government, with the main objective being to offset the annual budget deficit.</a:t>
            </a:r>
          </a:p>
          <a:p>
            <a:pPr marL="0" indent="0" algn="thaiDist">
              <a:buNone/>
            </a:pPr>
            <a:r>
              <a:rPr lang="en-US" sz="2400" b="1" dirty="0">
                <a:latin typeface="TH SarabunPSK" panose="020B0500040200020003" pitchFamily="34" charset="-34"/>
                <a:cs typeface="TH SarabunPSK" panose="020B0500040200020003" pitchFamily="34" charset="-34"/>
              </a:rPr>
              <a:t>“Treasury Bills” means credit documents or government securities issued by the Ministry of Finance for short-term borrowing. Usually no more than 1 year. Those who invest in treasury bills are creditors of the government. Treasury bills have no interest as a return. The return will be in the form of a discount. The government stipulates that the repayment will be made at the par value when the treasury bills mature. and investors have the right to receive money according to the amount promised on that due date</a:t>
            </a:r>
            <a:endParaRPr lang="en-US" sz="2400" b="1" dirty="0">
              <a:latin typeface="TH SarabunPSK" panose="020B0500040200020003" pitchFamily="34" charset="-34"/>
              <a:cs typeface="TH SarabunPSK" panose="020B0500040200020003" pitchFamily="34" charset="-34"/>
            </a:endParaRPr>
          </a:p>
        </p:txBody>
      </p:sp>
      <p:sp>
        <p:nvSpPr>
          <p:cNvPr id="5" name="Rectangle 4"/>
          <p:cNvSpPr/>
          <p:nvPr/>
        </p:nvSpPr>
        <p:spPr>
          <a:xfrm>
            <a:off x="483326" y="631111"/>
            <a:ext cx="3030583" cy="112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800" b="1" dirty="0" smtClean="0">
                <a:latin typeface="TH SarabunPSK" panose="020B0500040200020003" pitchFamily="34" charset="-34"/>
                <a:cs typeface="TH SarabunPSK" panose="020B0500040200020003" pitchFamily="34" charset="-34"/>
              </a:rPr>
              <a:t>	</a:t>
            </a:r>
          </a:p>
          <a:p>
            <a:pPr algn="ctr"/>
            <a:r>
              <a:rPr lang="en-US" sz="2800" b="1" dirty="0" smtClean="0">
                <a:latin typeface="TH SarabunPSK" panose="020B0500040200020003" pitchFamily="34" charset="-34"/>
                <a:cs typeface="TH SarabunPSK" panose="020B0500040200020003" pitchFamily="34" charset="-34"/>
              </a:rPr>
              <a:t>1.1 </a:t>
            </a:r>
            <a:r>
              <a:rPr lang="en-US" sz="2800" b="1" dirty="0">
                <a:latin typeface="TH SarabunPSK" panose="020B0500040200020003" pitchFamily="34" charset="-34"/>
                <a:cs typeface="TH SarabunPSK" panose="020B0500040200020003" pitchFamily="34" charset="-34"/>
              </a:rPr>
              <a:t>money market for government</a:t>
            </a:r>
            <a:endParaRPr lang="en-US" sz="2800" b="1" dirty="0" smtClean="0">
              <a:latin typeface="TH SarabunPSK" panose="020B0500040200020003" pitchFamily="34" charset="-34"/>
              <a:cs typeface="TH SarabunPSK" panose="020B0500040200020003" pitchFamily="34" charset="-34"/>
            </a:endParaRPr>
          </a:p>
          <a:p>
            <a:pPr algn="ctr"/>
            <a:r>
              <a:rPr lang="th-TH" sz="2800" b="1" dirty="0" smtClean="0">
                <a:latin typeface="TH SarabunPSK" panose="020B0500040200020003" pitchFamily="34" charset="-34"/>
                <a:cs typeface="TH SarabunPSK" panose="020B0500040200020003" pitchFamily="34" charset="-34"/>
              </a:rPr>
              <a:t> </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632665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4536" y="631111"/>
            <a:ext cx="7511143" cy="2569289"/>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a:latin typeface="TH SarabunPSK" panose="020B0500040200020003" pitchFamily="34" charset="-34"/>
                <a:cs typeface="TH SarabunPSK" panose="020B0500040200020003" pitchFamily="34" charset="-34"/>
              </a:rPr>
              <a:t>can be considered as a large market as a source of borrowing between</a:t>
            </a:r>
          </a:p>
          <a:p>
            <a:pPr marL="0" indent="0" algn="thaiDist">
              <a:buNone/>
            </a:pPr>
            <a:r>
              <a:rPr lang="en-US" sz="2800" b="1" dirty="0">
                <a:latin typeface="TH SarabunPSK" panose="020B0500040200020003" pitchFamily="34" charset="-34"/>
                <a:cs typeface="TH SarabunPSK" panose="020B0500040200020003" pitchFamily="34" charset="-34"/>
              </a:rPr>
              <a:t>institutions among themselves, including the Bank of Thailand's money market interbank money market money market between commercial banks and other financial institutions and bond repurchase market</a:t>
            </a:r>
            <a:endParaRPr lang="en-US" sz="2800" b="1" dirty="0">
              <a:latin typeface="TH SarabunPSK" panose="020B0500040200020003" pitchFamily="34" charset="-34"/>
              <a:cs typeface="TH SarabunPSK" panose="020B0500040200020003" pitchFamily="34" charset="-34"/>
            </a:endParaRPr>
          </a:p>
        </p:txBody>
      </p:sp>
      <p:sp>
        <p:nvSpPr>
          <p:cNvPr id="5" name="Rectangle 4"/>
          <p:cNvSpPr/>
          <p:nvPr/>
        </p:nvSpPr>
        <p:spPr>
          <a:xfrm>
            <a:off x="483326" y="631111"/>
            <a:ext cx="2390503" cy="112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800" b="1" dirty="0" smtClean="0">
                <a:latin typeface="TH SarabunPSK" panose="020B0500040200020003" pitchFamily="34" charset="-34"/>
                <a:cs typeface="TH SarabunPSK" panose="020B0500040200020003" pitchFamily="34" charset="-34"/>
              </a:rPr>
              <a:t>	</a:t>
            </a:r>
          </a:p>
          <a:p>
            <a:pPr algn="ctr"/>
            <a:r>
              <a:rPr lang="en-US" sz="2800" b="1" dirty="0" smtClean="0">
                <a:latin typeface="TH SarabunPSK" panose="020B0500040200020003" pitchFamily="34" charset="-34"/>
                <a:cs typeface="TH SarabunPSK" panose="020B0500040200020003" pitchFamily="34" charset="-34"/>
              </a:rPr>
              <a:t>1.2 </a:t>
            </a:r>
            <a:r>
              <a:rPr lang="en-US" sz="2800" b="1" dirty="0">
                <a:latin typeface="TH SarabunPSK" panose="020B0500040200020003" pitchFamily="34" charset="-34"/>
                <a:cs typeface="TH SarabunPSK" panose="020B0500040200020003" pitchFamily="34" charset="-34"/>
              </a:rPr>
              <a:t>money market between</a:t>
            </a:r>
          </a:p>
          <a:p>
            <a:pPr algn="ctr"/>
            <a:r>
              <a:rPr lang="en-US" sz="2800" b="1" dirty="0">
                <a:latin typeface="TH SarabunPSK" panose="020B0500040200020003" pitchFamily="34" charset="-34"/>
                <a:cs typeface="TH SarabunPSK" panose="020B0500040200020003" pitchFamily="34" charset="-34"/>
              </a:rPr>
              <a:t>financial institution</a:t>
            </a:r>
            <a:r>
              <a:rPr lang="th-TH" sz="2800" b="1" dirty="0" smtClean="0">
                <a:latin typeface="TH SarabunPSK" panose="020B0500040200020003" pitchFamily="34" charset="-34"/>
                <a:cs typeface="TH SarabunPSK" panose="020B0500040200020003" pitchFamily="34" charset="-34"/>
              </a:rPr>
              <a:t> </a:t>
            </a:r>
            <a:endParaRPr lang="en-US" sz="2800" b="1" dirty="0">
              <a:latin typeface="TH SarabunPSK" panose="020B0500040200020003" pitchFamily="34" charset="-34"/>
              <a:cs typeface="TH SarabunPSK" panose="020B0500040200020003" pitchFamily="34" charset="-34"/>
            </a:endParaRPr>
          </a:p>
        </p:txBody>
      </p:sp>
      <p:sp>
        <p:nvSpPr>
          <p:cNvPr id="4" name="Rectangle 3"/>
          <p:cNvSpPr/>
          <p:nvPr/>
        </p:nvSpPr>
        <p:spPr>
          <a:xfrm>
            <a:off x="483325" y="3787968"/>
            <a:ext cx="2390504" cy="14894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800" b="1" dirty="0" smtClean="0">
                <a:latin typeface="TH SarabunPSK" panose="020B0500040200020003" pitchFamily="34" charset="-34"/>
                <a:cs typeface="TH SarabunPSK" panose="020B0500040200020003" pitchFamily="34" charset="-34"/>
              </a:rPr>
              <a:t>	</a:t>
            </a:r>
          </a:p>
          <a:p>
            <a:pPr algn="ctr"/>
            <a:r>
              <a:rPr lang="en-US" sz="2800" b="1" dirty="0" smtClean="0">
                <a:latin typeface="TH SarabunPSK" panose="020B0500040200020003" pitchFamily="34" charset="-34"/>
                <a:cs typeface="TH SarabunPSK" panose="020B0500040200020003" pitchFamily="34" charset="-34"/>
              </a:rPr>
              <a:t>1.</a:t>
            </a:r>
            <a:r>
              <a:rPr lang="en-US" sz="2800" b="1" dirty="0">
                <a:latin typeface="TH SarabunPSK" panose="020B0500040200020003" pitchFamily="34" charset="-34"/>
                <a:cs typeface="TH SarabunPSK" panose="020B0500040200020003" pitchFamily="34" charset="-34"/>
              </a:rPr>
              <a:t>3</a:t>
            </a:r>
            <a:r>
              <a:rPr lang="en-US" sz="2800" b="1" dirty="0" smtClean="0">
                <a:latin typeface="TH SarabunPSK" panose="020B0500040200020003" pitchFamily="34" charset="-34"/>
                <a:cs typeface="TH SarabunPSK" panose="020B0500040200020003" pitchFamily="34" charset="-34"/>
              </a:rPr>
              <a:t> </a:t>
            </a:r>
            <a:r>
              <a:rPr lang="en-US" sz="2800" b="1" dirty="0">
                <a:latin typeface="TH SarabunPSK" panose="020B0500040200020003" pitchFamily="34" charset="-34"/>
                <a:cs typeface="TH SarabunPSK" panose="020B0500040200020003" pitchFamily="34" charset="-34"/>
              </a:rPr>
              <a:t>money market for individuals and businesses</a:t>
            </a:r>
            <a:endParaRPr lang="en-US" sz="2800" b="1" dirty="0">
              <a:latin typeface="TH SarabunPSK" panose="020B0500040200020003" pitchFamily="34" charset="-34"/>
              <a:cs typeface="TH SarabunPSK" panose="020B0500040200020003" pitchFamily="34" charset="-34"/>
            </a:endParaRPr>
          </a:p>
        </p:txBody>
      </p:sp>
      <p:sp>
        <p:nvSpPr>
          <p:cNvPr id="7" name="Content Placeholder 2"/>
          <p:cNvSpPr txBox="1">
            <a:spLocks/>
          </p:cNvSpPr>
          <p:nvPr/>
        </p:nvSpPr>
        <p:spPr>
          <a:xfrm>
            <a:off x="3757748" y="3670403"/>
            <a:ext cx="7511143" cy="256928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a:latin typeface="TH SarabunPSK" panose="020B0500040200020003" pitchFamily="34" charset="-34"/>
                <a:cs typeface="TH SarabunPSK" panose="020B0500040200020003" pitchFamily="34" charset="-34"/>
              </a:rPr>
              <a:t>It is a short-term funding source, mostly in the form of bill market and other short-term financial instruments. This type of market borrowing is usually indirect. Operate through a financial institution that is an intermediary between those who have savings and those who need funds. such as overdraft contracts various types of bills and short-term loan agreements, etc.</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554344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1823</TotalTime>
  <Words>12</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Gothic</vt:lpstr>
      <vt:lpstr>IrisUPC</vt:lpstr>
      <vt:lpstr>TH SarabunPSK</vt:lpstr>
      <vt:lpstr>Wingdings 3</vt:lpstr>
      <vt:lpstr>Ion</vt:lpstr>
      <vt:lpstr> financial market in Thailand</vt:lpstr>
      <vt:lpstr>    Currently, the financial market of Thailand Classified by type of securities into 4 major markets: money market, capital market, foreign currency market, derivatives market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134</cp:revision>
  <dcterms:created xsi:type="dcterms:W3CDTF">2023-01-04T01:11:35Z</dcterms:created>
  <dcterms:modified xsi:type="dcterms:W3CDTF">2023-04-12T09:19:43Z</dcterms:modified>
</cp:coreProperties>
</file>