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7" r:id="rId3"/>
    <p:sldId id="288" r:id="rId4"/>
    <p:sldId id="289" r:id="rId5"/>
    <p:sldId id="284" r:id="rId6"/>
    <p:sldId id="257" r:id="rId7"/>
    <p:sldId id="258" r:id="rId8"/>
    <p:sldId id="259" r:id="rId9"/>
    <p:sldId id="260" r:id="rId10"/>
    <p:sldId id="286" r:id="rId11"/>
    <p:sldId id="285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83" r:id="rId20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0066"/>
    <a:srgbClr val="9900CC"/>
    <a:srgbClr val="0033CC"/>
    <a:srgbClr val="0000FF"/>
    <a:srgbClr val="CC0099"/>
    <a:srgbClr val="009900"/>
    <a:srgbClr val="9C0C87"/>
    <a:srgbClr val="0013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3DFAB8E-A1CE-4F28-A1FA-F7877A7FBBA9}" type="datetimeFigureOut">
              <a:rPr lang="th-TH" smtClean="0"/>
              <a:t>20/08/64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3DDAD95-089A-4265-AA36-BB7CEC001276}" type="slidenum">
              <a:rPr lang="th-TH" smtClean="0"/>
              <a:t>‹#›</a:t>
            </a:fld>
            <a:endParaRPr lang="th-TH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95514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FAB8E-A1CE-4F28-A1FA-F7877A7FBBA9}" type="datetimeFigureOut">
              <a:rPr lang="th-TH" smtClean="0"/>
              <a:t>20/08/64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AD95-089A-4265-AA36-BB7CEC00127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86010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FAB8E-A1CE-4F28-A1FA-F7877A7FBBA9}" type="datetimeFigureOut">
              <a:rPr lang="th-TH" smtClean="0"/>
              <a:t>20/08/64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AD95-089A-4265-AA36-BB7CEC00127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46335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FAB8E-A1CE-4F28-A1FA-F7877A7FBBA9}" type="datetimeFigureOut">
              <a:rPr lang="th-TH" smtClean="0"/>
              <a:t>20/08/64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AD95-089A-4265-AA36-BB7CEC001276}" type="slidenum">
              <a:rPr lang="th-TH" smtClean="0"/>
              <a:t>‹#›</a:t>
            </a:fld>
            <a:endParaRPr lang="th-TH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52497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FAB8E-A1CE-4F28-A1FA-F7877A7FBBA9}" type="datetimeFigureOut">
              <a:rPr lang="th-TH" smtClean="0"/>
              <a:t>20/08/64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AD95-089A-4265-AA36-BB7CEC00127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917380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FAB8E-A1CE-4F28-A1FA-F7877A7FBBA9}" type="datetimeFigureOut">
              <a:rPr lang="th-TH" smtClean="0"/>
              <a:t>20/08/64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AD95-089A-4265-AA36-BB7CEC00127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673618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FAB8E-A1CE-4F28-A1FA-F7877A7FBBA9}" type="datetimeFigureOut">
              <a:rPr lang="th-TH" smtClean="0"/>
              <a:t>20/08/64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AD95-089A-4265-AA36-BB7CEC00127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40969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FAB8E-A1CE-4F28-A1FA-F7877A7FBBA9}" type="datetimeFigureOut">
              <a:rPr lang="th-TH" smtClean="0"/>
              <a:t>20/08/64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AD95-089A-4265-AA36-BB7CEC00127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29700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FAB8E-A1CE-4F28-A1FA-F7877A7FBBA9}" type="datetimeFigureOut">
              <a:rPr lang="th-TH" smtClean="0"/>
              <a:t>20/08/64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AD95-089A-4265-AA36-BB7CEC00127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83296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FAB8E-A1CE-4F28-A1FA-F7877A7FBBA9}" type="datetimeFigureOut">
              <a:rPr lang="th-TH" smtClean="0"/>
              <a:t>20/08/64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AD95-089A-4265-AA36-BB7CEC00127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06185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FAB8E-A1CE-4F28-A1FA-F7877A7FBBA9}" type="datetimeFigureOut">
              <a:rPr lang="th-TH" smtClean="0"/>
              <a:t>20/08/64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AD95-089A-4265-AA36-BB7CEC00127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44478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FAB8E-A1CE-4F28-A1FA-F7877A7FBBA9}" type="datetimeFigureOut">
              <a:rPr lang="th-TH" smtClean="0"/>
              <a:t>20/08/64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AD95-089A-4265-AA36-BB7CEC00127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03559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FAB8E-A1CE-4F28-A1FA-F7877A7FBBA9}" type="datetimeFigureOut">
              <a:rPr lang="th-TH" smtClean="0"/>
              <a:t>20/08/64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AD95-089A-4265-AA36-BB7CEC00127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37291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FAB8E-A1CE-4F28-A1FA-F7877A7FBBA9}" type="datetimeFigureOut">
              <a:rPr lang="th-TH" smtClean="0"/>
              <a:t>20/08/64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AD95-089A-4265-AA36-BB7CEC00127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57686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FAB8E-A1CE-4F28-A1FA-F7877A7FBBA9}" type="datetimeFigureOut">
              <a:rPr lang="th-TH" smtClean="0"/>
              <a:t>20/08/64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AD95-089A-4265-AA36-BB7CEC00127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64232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FAB8E-A1CE-4F28-A1FA-F7877A7FBBA9}" type="datetimeFigureOut">
              <a:rPr lang="th-TH" smtClean="0"/>
              <a:t>20/08/64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AD95-089A-4265-AA36-BB7CEC00127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52216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FAB8E-A1CE-4F28-A1FA-F7877A7FBBA9}" type="datetimeFigureOut">
              <a:rPr lang="th-TH" smtClean="0"/>
              <a:t>20/08/64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AD95-089A-4265-AA36-BB7CEC00127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23501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3DFAB8E-A1CE-4F28-A1FA-F7877A7FBBA9}" type="datetimeFigureOut">
              <a:rPr lang="th-TH" smtClean="0"/>
              <a:t>20/08/64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3DDAD95-089A-4265-AA36-BB7CEC00127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7020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1654465" y="400139"/>
            <a:ext cx="9421398" cy="1668330"/>
          </a:xfrm>
        </p:spPr>
        <p:txBody>
          <a:bodyPr>
            <a:normAutofit/>
          </a:bodyPr>
          <a:lstStyle/>
          <a:p>
            <a:r>
              <a:rPr lang="th-TH" sz="7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</a:t>
            </a:r>
            <a:r>
              <a:rPr lang="en-US" sz="4800" b="1" dirty="0">
                <a:cs typeface="TH SarabunPSK" panose="020B0500040200020003" pitchFamily="34" charset="-34"/>
              </a:rPr>
              <a:t>MPP</a:t>
            </a:r>
            <a:r>
              <a:rPr lang="en-US" sz="7200" b="1" dirty="0">
                <a:cs typeface="TH SarabunPSK" panose="020B0500040200020003" pitchFamily="34" charset="-34"/>
              </a:rPr>
              <a:t> </a:t>
            </a:r>
            <a:r>
              <a:rPr lang="th-TH" sz="7200" b="1" dirty="0">
                <a:cs typeface="TH SarabunPSK" panose="020B0500040200020003" pitchFamily="34" charset="-34"/>
              </a:rPr>
              <a:t>๕๖๐๖ </a:t>
            </a:r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รายวิชา 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การจัดการบริษัทมหาชนและการประเมินผลการปฏิบัติงาน</a:t>
            </a:r>
            <a:endParaRPr lang="th-TH" sz="4000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-307507" y="2241137"/>
            <a:ext cx="11556143" cy="4010448"/>
          </a:xfrm>
        </p:spPr>
        <p:txBody>
          <a:bodyPr/>
          <a:lstStyle/>
          <a:p>
            <a:r>
              <a:rPr lang="th-TH" sz="3200" b="1" dirty="0">
                <a:solidFill>
                  <a:srgbClr val="C00000"/>
                </a:solidFill>
              </a:rPr>
              <a:t>หลักสูตรรัฐ</a:t>
            </a:r>
            <a:r>
              <a:rPr lang="th-TH" sz="3200" b="1" dirty="0" err="1">
                <a:solidFill>
                  <a:srgbClr val="C00000"/>
                </a:solidFill>
              </a:rPr>
              <a:t>ประศาสน</a:t>
            </a:r>
            <a:r>
              <a:rPr lang="th-TH" sz="3200" b="1" dirty="0">
                <a:solidFill>
                  <a:srgbClr val="C00000"/>
                </a:solidFill>
              </a:rPr>
              <a:t>ศาสตร์มหาบัณฑิต (</a:t>
            </a:r>
            <a:r>
              <a:rPr lang="th-TH" sz="3200" b="1" dirty="0" err="1">
                <a:solidFill>
                  <a:srgbClr val="C00000"/>
                </a:solidFill>
              </a:rPr>
              <a:t>รป.ม</a:t>
            </a:r>
            <a:r>
              <a:rPr lang="th-TH" sz="3200" b="1" dirty="0">
                <a:solidFill>
                  <a:srgbClr val="C00000"/>
                </a:solidFill>
              </a:rPr>
              <a:t>) </a:t>
            </a:r>
            <a:endParaRPr lang="th-TH" sz="3200" b="1" dirty="0" smtClean="0">
              <a:solidFill>
                <a:srgbClr val="C00000"/>
              </a:solidFill>
            </a:endParaRPr>
          </a:p>
          <a:p>
            <a:r>
              <a:rPr lang="th-TH" sz="3200" b="1" dirty="0" smtClean="0">
                <a:solidFill>
                  <a:srgbClr val="C00000"/>
                </a:solidFill>
              </a:rPr>
              <a:t>(</a:t>
            </a:r>
            <a:r>
              <a:rPr lang="en-US" sz="3200" b="1" dirty="0">
                <a:solidFill>
                  <a:srgbClr val="C00000"/>
                </a:solidFill>
              </a:rPr>
              <a:t>Master of Public Administration Program</a:t>
            </a:r>
            <a:r>
              <a:rPr lang="th-TH" sz="3200" b="1" dirty="0">
                <a:solidFill>
                  <a:srgbClr val="C00000"/>
                </a:solidFill>
              </a:rPr>
              <a:t>)</a:t>
            </a:r>
            <a:endParaRPr lang="en-US" sz="3200" dirty="0">
              <a:solidFill>
                <a:srgbClr val="C00000"/>
              </a:solidFill>
            </a:endParaRPr>
          </a:p>
          <a:p>
            <a:r>
              <a:rPr lang="th-TH" sz="3200" b="1" dirty="0">
                <a:solidFill>
                  <a:srgbClr val="C00000"/>
                </a:solidFill>
              </a:rPr>
              <a:t>คณะมนุษย์ศาสตร์และสังคมศาสตร์ มหาวิทยาลัยราช</a:t>
            </a:r>
            <a:r>
              <a:rPr lang="th-TH" sz="3200" b="1" dirty="0" err="1">
                <a:solidFill>
                  <a:srgbClr val="C00000"/>
                </a:solidFill>
              </a:rPr>
              <a:t>ภัฏ</a:t>
            </a:r>
            <a:r>
              <a:rPr lang="th-TH" sz="3200" b="1" dirty="0">
                <a:solidFill>
                  <a:srgbClr val="C00000"/>
                </a:solidFill>
              </a:rPr>
              <a:t>สวน</a:t>
            </a:r>
            <a:r>
              <a:rPr lang="th-TH" sz="3200" b="1" dirty="0" err="1">
                <a:solidFill>
                  <a:srgbClr val="C00000"/>
                </a:solidFill>
              </a:rPr>
              <a:t>สุนัน</a:t>
            </a:r>
            <a:r>
              <a:rPr lang="th-TH" sz="3200" b="1" dirty="0" smtClean="0">
                <a:solidFill>
                  <a:srgbClr val="C00000"/>
                </a:solidFill>
              </a:rPr>
              <a:t>ทา</a:t>
            </a:r>
          </a:p>
          <a:p>
            <a:endParaRPr lang="th-TH" sz="3200" b="1" dirty="0" smtClean="0">
              <a:solidFill>
                <a:srgbClr val="C00000"/>
              </a:solidFill>
              <a:latin typeface="Agency FB" panose="020B0503020202020204" pitchFamily="34" charset="0"/>
              <a:ea typeface="AR ADGothicJP Medium" panose="020B0609000000000000" pitchFamily="49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AR ADGothicJP Medium" panose="020B0609000000000000" pitchFamily="49" charset="-128"/>
                <a:cs typeface="TH SarabunPSK" panose="020B0500040200020003" pitchFamily="34" charset="-34"/>
              </a:rPr>
              <a:t>อาจารย์ผู้สอน     ผศ.</a:t>
            </a:r>
            <a:r>
              <a:rPr lang="th-TH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AR ADGothicJP Medium" panose="020B0609000000000000" pitchFamily="49" charset="-128"/>
                <a:cs typeface="TH SarabunPSK" panose="020B0500040200020003" pitchFamily="34" charset="-34"/>
              </a:rPr>
              <a:t>ดร.ช</a:t>
            </a: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AR ADGothicJP Medium" panose="020B0609000000000000" pitchFamily="49" charset="-128"/>
                <a:cs typeface="TH SarabunPSK" panose="020B0500040200020003" pitchFamily="34" charset="-34"/>
              </a:rPr>
              <a:t>ยุต ภว</a:t>
            </a:r>
            <a:r>
              <a:rPr lang="th-TH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AR ADGothicJP Medium" panose="020B0609000000000000" pitchFamily="49" charset="-128"/>
                <a:cs typeface="TH SarabunPSK" panose="020B0500040200020003" pitchFamily="34" charset="-34"/>
              </a:rPr>
              <a:t>ภานันท์</a:t>
            </a: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AR ADGothicJP Medium" panose="020B0609000000000000" pitchFamily="49" charset="-128"/>
                <a:cs typeface="TH SarabunPSK" panose="020B0500040200020003" pitchFamily="34" charset="-34"/>
              </a:rPr>
              <a:t>กุล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AR ADGothicJP Medium" panose="020B0609000000000000" pitchFamily="49" charset="-128"/>
                <a:cs typeface="TH SarabunPSK" panose="020B0500040200020003" pitchFamily="34" charset="-34"/>
              </a:rPr>
              <a:t>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AR ADGothicJP Medium" panose="020B0609000000000000" pitchFamily="49" charset="-128"/>
              </a:rPr>
              <a:t>: 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 ADGothicJP Medium" panose="020B0609000000000000" pitchFamily="49" charset="-128"/>
              </a:rPr>
              <a:t>Facebook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 ADGothicJP Medium" panose="020B0609000000000000" pitchFamily="49" charset="-128"/>
              </a:rPr>
              <a:t>Dr.chavana</a:t>
            </a:r>
            <a:endParaRPr lang="en-US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 ADGothicJP Medium" panose="020B0609000000000000" pitchFamily="49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 ADGothicJP Medium" panose="020B0609000000000000" pitchFamily="49" charset="-128"/>
              </a:rPr>
              <a:t>(สงวนลิขสิทธิ์)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 ADGothicJP Medium" panose="020B0609000000000000" pitchFamily="49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th-TH" sz="4400" b="1" dirty="0">
              <a:solidFill>
                <a:srgbClr val="99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H Sarabun New" panose="020B0500040200020003" pitchFamily="34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526" y="-1155700"/>
            <a:ext cx="5977580" cy="845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8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713936"/>
            <a:ext cx="10394707" cy="903848"/>
          </a:xfrm>
        </p:spPr>
        <p:txBody>
          <a:bodyPr>
            <a:noAutofit/>
          </a:bodyPr>
          <a:lstStyle/>
          <a:p>
            <a:pPr algn="ctr"/>
            <a:r>
              <a:rPr lang="th-T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สัปดาห์ที่ ๒ </a:t>
            </a:r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(ต่อ)</a:t>
            </a:r>
            <a:endParaRPr lang="th-TH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589649"/>
            <a:ext cx="10394707" cy="3950539"/>
          </a:xfrm>
        </p:spPr>
        <p:txBody>
          <a:bodyPr>
            <a:normAutofit/>
          </a:bodyPr>
          <a:lstStyle/>
          <a:p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</a:t>
            </a: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วิเคราะห์แผนปฏิบัติการกลยุทธ์ให้ลง</a:t>
            </a: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ตัวกับ</a:t>
            </a:r>
          </a:p>
          <a:p>
            <a:pPr marL="0" indent="0">
              <a:buNone/>
            </a:pP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ทฤษฎี</a:t>
            </a: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การตัดสินใจ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ประยุกต์กับเสาหลักที่</a:t>
            </a: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สอง</a:t>
            </a:r>
          </a:p>
          <a:p>
            <a:pPr marL="0" indent="0">
              <a:buNone/>
            </a:pPr>
            <a:endParaRPr lang="en-US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   </a:t>
            </a:r>
            <a:r>
              <a:rPr lang="th-TH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</a:t>
            </a:r>
            <a:r>
              <a:rPr lang="th-TH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วิเคราะห์แผนปฏิบัติการกลยุทธ์แบบอย่างที่</a:t>
            </a:r>
            <a:r>
              <a:rPr lang="th-TH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ดี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180" y="-2337082"/>
            <a:ext cx="6377586" cy="902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9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713936"/>
            <a:ext cx="10394707" cy="903848"/>
          </a:xfrm>
        </p:spPr>
        <p:txBody>
          <a:bodyPr>
            <a:noAutofit/>
          </a:bodyPr>
          <a:lstStyle/>
          <a:p>
            <a:pPr algn="ctr"/>
            <a:r>
              <a:rPr lang="th-T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สัปดาห์ที่ ๒ </a:t>
            </a:r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(ต่อ)</a:t>
            </a:r>
            <a:endParaRPr lang="th-TH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589649"/>
            <a:ext cx="10394707" cy="3950539"/>
          </a:xfrm>
        </p:spPr>
        <p:txBody>
          <a:bodyPr>
            <a:noAutofit/>
          </a:bodyPr>
          <a:lstStyle/>
          <a:p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</a:t>
            </a: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วิเคราะห์แผนปฏิบัติการกลยุทธ์เพื่อสร้าง</a:t>
            </a: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โอกาส</a:t>
            </a:r>
          </a:p>
          <a:p>
            <a:pPr marL="0" indent="0">
              <a:buNone/>
            </a:pP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การ</a:t>
            </a: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ลงทุนสาธารณะภาครัฐ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และการ</a:t>
            </a: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จัดการบริษัท </a:t>
            </a:r>
          </a:p>
          <a:p>
            <a:pPr marL="0" indent="0">
              <a:buNone/>
            </a:pP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มหาชน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ประยุกต์กับเสาหลักที่</a:t>
            </a: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สาม</a:t>
            </a:r>
          </a:p>
          <a:p>
            <a:pPr marL="0" indent="0">
              <a:buNone/>
            </a:pPr>
            <a:r>
              <a:rPr lang="th-TH" sz="32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 </a:t>
            </a:r>
            <a:r>
              <a:rPr lang="th-TH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แนวคิดเศรษฐศาสตร์ธุรกิจภาครัฐใช้ในการตัดสินใจ</a:t>
            </a:r>
          </a:p>
          <a:p>
            <a:pPr marL="0" indent="0">
              <a:buNone/>
            </a:pP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   </a:t>
            </a:r>
            <a:r>
              <a:rPr lang="th-TH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แบบจำลองอย่างง่าย</a:t>
            </a:r>
            <a:r>
              <a:rPr lang="th-TH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เศรษฐ</a:t>
            </a:r>
            <a:r>
              <a:rPr lang="th-TH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มิติ</a:t>
            </a:r>
            <a:endParaRPr lang="th-TH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07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182" y="-1442151"/>
            <a:ext cx="7275041" cy="10290664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5800" y="713936"/>
            <a:ext cx="10394707" cy="903848"/>
          </a:xfrm>
        </p:spPr>
        <p:txBody>
          <a:bodyPr>
            <a:noAutofit/>
          </a:bodyPr>
          <a:lstStyle/>
          <a:p>
            <a:pPr algn="ctr"/>
            <a:r>
              <a:rPr lang="th-T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สัปดาห์ที่ </a:t>
            </a:r>
            <a:r>
              <a:rPr lang="th-T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๓</a:t>
            </a:r>
            <a:endParaRPr lang="th-TH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617783"/>
            <a:ext cx="10394707" cy="3922405"/>
          </a:xfrm>
        </p:spPr>
        <p:txBody>
          <a:bodyPr>
            <a:noAutofit/>
          </a:bodyPr>
          <a:lstStyle/>
          <a:p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แนวคิดและเทคนิคในการ</a:t>
            </a: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เพิ่มพูน</a:t>
            </a:r>
          </a:p>
          <a:p>
            <a:pPr marL="0" indent="0">
              <a:buNone/>
            </a:pP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ประสิทธิภาพ</a:t>
            </a: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ผลการปฏิบัติงาน</a:t>
            </a: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องค์การ</a:t>
            </a:r>
          </a:p>
          <a:p>
            <a:pPr marL="0" indent="0">
              <a:buNone/>
            </a:pP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เชื่อมโยง</a:t>
            </a: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กลยุทธ์</a:t>
            </a: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องค์การ</a:t>
            </a:r>
          </a:p>
          <a:p>
            <a:pPr marL="0" indent="0">
              <a:buNone/>
            </a:pP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เพื่อ</a:t>
            </a: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จัดการบริษัทมหาชน</a:t>
            </a: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กับ</a:t>
            </a:r>
          </a:p>
          <a:p>
            <a:pPr marL="0" indent="0">
              <a:buNone/>
            </a:pP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การ</a:t>
            </a: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สนับสนุนผลลัพธ์เสาหลักที่</a:t>
            </a: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สี่ </a:t>
            </a:r>
            <a:r>
              <a:rPr lang="th-TH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ได้แก่</a:t>
            </a: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  </a:t>
            </a:r>
            <a:endParaRPr lang="th-TH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23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224" y="-1404583"/>
            <a:ext cx="6083694" cy="860548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5800" y="713936"/>
            <a:ext cx="10394707" cy="903848"/>
          </a:xfrm>
        </p:spPr>
        <p:txBody>
          <a:bodyPr>
            <a:noAutofit/>
          </a:bodyPr>
          <a:lstStyle/>
          <a:p>
            <a:pPr algn="ctr"/>
            <a:r>
              <a:rPr lang="th-T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สัปดาห์ที่ </a:t>
            </a:r>
            <a:r>
              <a:rPr lang="th-T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๓</a:t>
            </a:r>
            <a:r>
              <a:rPr lang="th-T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(ต่อ)</a:t>
            </a:r>
            <a:endParaRPr lang="th-TH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589649"/>
            <a:ext cx="10394707" cy="47170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   </a:t>
            </a:r>
            <a:r>
              <a:rPr lang="th-TH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แนวคิดและเทคนิควิเคราะห์ความ</a:t>
            </a:r>
            <a:r>
              <a:rPr lang="th-TH" sz="2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เสี่ยง</a:t>
            </a:r>
          </a:p>
          <a:p>
            <a:pPr marL="0" indent="0">
              <a:buNone/>
            </a:pPr>
            <a:r>
              <a:rPr lang="th-TH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2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และ</a:t>
            </a:r>
            <a:r>
              <a:rPr lang="th-TH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ไม่แน่นอน</a:t>
            </a:r>
          </a:p>
          <a:p>
            <a:pPr marL="0" indent="0">
              <a:buNone/>
            </a:pP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   </a:t>
            </a:r>
            <a:r>
              <a:rPr lang="th-TH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แนวคิดและเทคนิคการ</a:t>
            </a:r>
            <a:r>
              <a:rPr lang="th-TH" sz="2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ตัดสินใจการลงทุน</a:t>
            </a:r>
          </a:p>
          <a:p>
            <a:pPr marL="0" indent="0">
              <a:buNone/>
            </a:pPr>
            <a:r>
              <a:rPr lang="th-TH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2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ระยะ</a:t>
            </a:r>
            <a:r>
              <a:rPr lang="th-TH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ยาว</a:t>
            </a:r>
          </a:p>
          <a:p>
            <a:pPr marL="0" indent="0">
              <a:buNone/>
            </a:pP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   </a:t>
            </a:r>
            <a:r>
              <a:rPr lang="th-TH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แนวคิดแลเทคนิคการรู้เท่าทัน</a:t>
            </a:r>
            <a:r>
              <a:rPr lang="th-TH" sz="2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เครื่องมือ</a:t>
            </a:r>
            <a:endParaRPr lang="th-TH"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 panose="05050102010706020507" pitchFamily="18" charset="2"/>
            </a:endParaRPr>
          </a:p>
          <a:p>
            <a:pPr marL="0" indent="0">
              <a:buNone/>
            </a:pPr>
            <a:r>
              <a:rPr lang="th-TH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      การแทรกแซงเป็น</a:t>
            </a:r>
            <a:r>
              <a:rPr lang="th-TH" sz="2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อุปสรรค</a:t>
            </a:r>
            <a:r>
              <a:rPr lang="th-TH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การลงทุน</a:t>
            </a:r>
          </a:p>
          <a:p>
            <a:pPr marL="0" indent="0">
              <a:buNone/>
            </a:pP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 </a:t>
            </a:r>
            <a:r>
              <a:rPr lang="th-TH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กฎหมาย </a:t>
            </a:r>
            <a:r>
              <a:rPr lang="th-TH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กฏ</a:t>
            </a:r>
            <a:r>
              <a:rPr lang="th-TH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ระเบียบที่เกี่ยวข้อง</a:t>
            </a:r>
            <a:endParaRPr lang="th-TH"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th-TH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13936"/>
            <a:ext cx="10394707" cy="903848"/>
          </a:xfrm>
        </p:spPr>
        <p:txBody>
          <a:bodyPr>
            <a:noAutofit/>
          </a:bodyPr>
          <a:lstStyle/>
          <a:p>
            <a:pPr algn="ctr"/>
            <a:r>
              <a:rPr lang="th-T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สัปดาห์ที่ ๔ </a:t>
            </a:r>
            <a:endParaRPr lang="th-TH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589649"/>
            <a:ext cx="10394707" cy="3950539"/>
          </a:xfrm>
        </p:spPr>
        <p:txBody>
          <a:bodyPr>
            <a:normAutofit/>
          </a:bodyPr>
          <a:lstStyle/>
          <a:p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แนวคิดและเทคนิคเพื่อการประเมินผลการ</a:t>
            </a: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ปฏิบัติงาน</a:t>
            </a:r>
          </a:p>
          <a:p>
            <a:pPr marL="0" indent="0">
              <a:buNone/>
            </a:pP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ใน</a:t>
            </a: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การจัดการบริษัทมหาชนกับการสนับสนุน</a:t>
            </a: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ผลลัพธ์</a:t>
            </a:r>
          </a:p>
          <a:p>
            <a:pPr marL="0" indent="0">
              <a:buNone/>
            </a:pP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เสา</a:t>
            </a: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หลักที่สี่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   </a:t>
            </a:r>
            <a:r>
              <a:rPr lang="th-TH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</a:t>
            </a:r>
            <a:r>
              <a:rPr lang="th-TH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ทบทวนแนวคิดและเทคนิคแบบดาษเดียรด้วยทฤษฎี</a:t>
            </a:r>
            <a:r>
              <a:rPr lang="th-TH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</a:t>
            </a:r>
          </a:p>
          <a:p>
            <a:pPr marL="0" indent="0">
              <a:buNone/>
            </a:pPr>
            <a:r>
              <a:rPr lang="th-TH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เรียง</a:t>
            </a:r>
            <a:r>
              <a:rPr lang="th-TH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แถว</a:t>
            </a:r>
            <a:r>
              <a:rPr lang="th-TH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จิตสถิ</a:t>
            </a:r>
            <a:r>
              <a:rPr lang="th-TH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เพื่อมหึมากลยุทธ์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th-TH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กลยุทธ์ดี</a:t>
            </a:r>
            <a:r>
              <a:rPr lang="th-TH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เยี่ยม </a:t>
            </a:r>
            <a:r>
              <a:rPr lang="th-TH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ได้แก่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93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5800" y="713936"/>
            <a:ext cx="10394707" cy="903848"/>
          </a:xfrm>
        </p:spPr>
        <p:txBody>
          <a:bodyPr>
            <a:noAutofit/>
          </a:bodyPr>
          <a:lstStyle/>
          <a:p>
            <a:pPr algn="ctr"/>
            <a:r>
              <a:rPr lang="th-T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สัปดาห์</a:t>
            </a:r>
            <a:r>
              <a:rPr lang="th-T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ที่ ๔ </a:t>
            </a:r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(ต่อ)</a:t>
            </a:r>
            <a:r>
              <a:rPr lang="th-T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th-TH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589649"/>
            <a:ext cx="10394707" cy="39505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     =</a:t>
            </a:r>
            <a:r>
              <a:rPr lang="th-TH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th-TH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แนวคิดการจัดการภาครัฐและเอกชนด้วยเทคนิคดาษเดียร</a:t>
            </a:r>
          </a:p>
          <a:p>
            <a:pPr marL="0" indent="0">
              <a:buNone/>
            </a:pPr>
            <a:r>
              <a:rPr lang="th-TH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- แนวคิดปฏิรูปภาครัฐสวมจิตวิญญาณผู้ประกอบการ</a:t>
            </a:r>
          </a:p>
          <a:p>
            <a:pPr marL="0" indent="0">
              <a:buNone/>
            </a:pPr>
            <a:r>
              <a:rPr lang="th-TH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- แนวคิดการจัดการเอกชนประกอบเข้าภาครัฐ</a:t>
            </a:r>
          </a:p>
          <a:p>
            <a:pPr marL="0" indent="0">
              <a:buNone/>
            </a:pPr>
            <a:r>
              <a:rPr lang="th-TH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- แนวคิดคลื่นลูกที่สาม / การจัดการภาคีสาธารณะ</a:t>
            </a:r>
          </a:p>
          <a:p>
            <a:pPr marL="0" indent="0">
              <a:buNone/>
            </a:pPr>
            <a:r>
              <a:rPr lang="th-TH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7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589649"/>
            <a:ext cx="10394707" cy="3950539"/>
          </a:xfrm>
        </p:spPr>
        <p:txBody>
          <a:bodyPr>
            <a:normAutofit/>
          </a:bodyPr>
          <a:lstStyle/>
          <a:p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นวคิดและเทคนิคเพื่อการประเมินผลการปฏิบัติงานในการจัดการบริษัทมหาชนกับการสนับสนุนผลลัพธ์เสาหลักที่</a:t>
            </a: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สี่</a:t>
            </a:r>
          </a:p>
          <a:p>
            <a:pPr marL="0" indent="0">
              <a:buNone/>
            </a:pP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 </a:t>
            </a: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การจัดการมหาชนสร้างสรรค์</a:t>
            </a:r>
            <a:endParaRPr lang="th-TH" sz="3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5800" y="713936"/>
            <a:ext cx="10394707" cy="903848"/>
          </a:xfrm>
        </p:spPr>
        <p:txBody>
          <a:bodyPr>
            <a:noAutofit/>
          </a:bodyPr>
          <a:lstStyle/>
          <a:p>
            <a:pPr algn="ctr"/>
            <a:r>
              <a:rPr lang="th-T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สัปดาห์ที่ ๕ </a:t>
            </a:r>
            <a:endParaRPr lang="th-TH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69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0" y="713936"/>
            <a:ext cx="10394707" cy="903848"/>
          </a:xfrm>
        </p:spPr>
        <p:txBody>
          <a:bodyPr>
            <a:noAutofit/>
          </a:bodyPr>
          <a:lstStyle/>
          <a:p>
            <a:pPr algn="ctr"/>
            <a:r>
              <a:rPr lang="th-T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สัปดาห์ที่ ๖  </a:t>
            </a:r>
            <a:endParaRPr lang="th-TH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589649"/>
            <a:ext cx="10394707" cy="3950539"/>
          </a:xfrm>
        </p:spPr>
        <p:txBody>
          <a:bodyPr>
            <a:normAutofit/>
          </a:bodyPr>
          <a:lstStyle/>
          <a:p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นวคิดและเทคนิคนวัตกรรมการจัดการภาครัฐและเอกชนเพื่อการประเมินผลการปฏิบัติงานในการจัดการบริษัทมหาชนกับการสนับสนุนผลลัพธ์เสาหลักที่สี่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 </a:t>
            </a:r>
            <a:r>
              <a:rPr lang="th-TH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การคิดและเทคนิคการตลาดภาครัฐ</a:t>
            </a:r>
          </a:p>
          <a:p>
            <a:pPr marL="0" indent="0">
              <a:buNone/>
            </a:pP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   </a:t>
            </a:r>
            <a:r>
              <a:rPr lang="th-TH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แนวคิดนวัตกรรมภาครัฐ</a:t>
            </a:r>
            <a:endParaRPr lang="th-TH" sz="2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1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481" y="-1075764"/>
            <a:ext cx="7215412" cy="1020631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85800" y="713936"/>
            <a:ext cx="10394707" cy="903848"/>
          </a:xfrm>
        </p:spPr>
        <p:txBody>
          <a:bodyPr>
            <a:noAutofit/>
          </a:bodyPr>
          <a:lstStyle/>
          <a:p>
            <a:pPr algn="ctr"/>
            <a:r>
              <a:rPr lang="th-T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สัปดาห์ที่ ๖  </a:t>
            </a:r>
            <a:endParaRPr lang="th-TH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589649"/>
            <a:ext cx="10394707" cy="3950539"/>
          </a:xfrm>
        </p:spPr>
        <p:txBody>
          <a:bodyPr>
            <a:normAutofit lnSpcReduction="10000"/>
          </a:bodyPr>
          <a:lstStyle/>
          <a:p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กรณีศึกษาที่ใช้สำหรับการศึกษา</a:t>
            </a: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นั้น</a:t>
            </a:r>
          </a:p>
          <a:p>
            <a:pPr marL="0" indent="0">
              <a:buNone/>
            </a:pP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ผู้สอน</a:t>
            </a: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นำมาจากประสบการณ์ตรง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th-TH" sz="3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และ</a:t>
            </a: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ผลงานผู้สอน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ทั้งในประเทศ</a:t>
            </a: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และ  </a:t>
            </a:r>
          </a:p>
          <a:p>
            <a:pPr marL="0" indent="0">
              <a:buNone/>
            </a:pP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ต่างประเทศ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นานาชาติ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ซึ่งมีเอกสารตัวจริงแจก</a:t>
            </a: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นักศึกษา </a:t>
            </a:r>
          </a:p>
          <a:p>
            <a:pPr marL="0" indent="0">
              <a:buNone/>
            </a:pP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เท่าที่</a:t>
            </a: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ไม่เป็นความลับทางราชการและทางการค้า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en-US" sz="3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(</a:t>
            </a: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เป็นไปตามเกณฑ์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th-TH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กพอ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 </a:t>
            </a: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ทุกประการ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9741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506" y="457201"/>
            <a:ext cx="9507201" cy="873224"/>
          </a:xfrm>
        </p:spPr>
        <p:txBody>
          <a:bodyPr>
            <a:noAutofit/>
          </a:bodyPr>
          <a:lstStyle/>
          <a:p>
            <a:r>
              <a:rPr lang="th-TH" sz="7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</a:t>
            </a:r>
            <a:r>
              <a:rPr lang="th-TH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ขอบคุณครับ</a:t>
            </a:r>
            <a:endParaRPr lang="th-TH" sz="6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87506" y="1330425"/>
            <a:ext cx="9507201" cy="5030034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th-TH" sz="28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ผศ.</a:t>
            </a:r>
            <a:r>
              <a:rPr lang="th-TH" sz="28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ดร.ช</a:t>
            </a:r>
            <a:r>
              <a:rPr lang="th-TH" sz="28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ยุต ภว</a:t>
            </a:r>
            <a:r>
              <a:rPr lang="th-TH" sz="28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ภานันท์</a:t>
            </a:r>
            <a:r>
              <a:rPr lang="th-TH" sz="28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กุล (ปัจจุบัน)</a:t>
            </a:r>
            <a:r>
              <a:rPr lang="th-TH" sz="28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th-TH" sz="2800" b="1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th-TH" sz="2800" b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Asst.prof.dr.shayut</a:t>
            </a:r>
            <a:r>
              <a:rPr lang="th-TH" sz="28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28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pavapanunkul</a:t>
            </a:r>
            <a:endParaRPr lang="th-TH" sz="28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th-TH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th-TH" sz="2800" b="1" dirty="0" smtClean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ผศ.ดร.</a:t>
            </a:r>
            <a:r>
              <a:rPr lang="th-TH" sz="2800" b="1" dirty="0" err="1" smtClean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ชว</a:t>
            </a:r>
            <a:r>
              <a:rPr lang="th-TH" sz="2800" b="1" dirty="0" smtClean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นะ ภว</a:t>
            </a:r>
            <a:r>
              <a:rPr lang="th-TH" sz="2800" b="1" dirty="0" err="1" smtClean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กานันท์</a:t>
            </a:r>
            <a:r>
              <a:rPr lang="th-TH" sz="2800" b="1" dirty="0" smtClean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(อดีต)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th-TH" sz="2800" b="1" dirty="0" err="1" smtClean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asst.prof.dr.chavana</a:t>
            </a:r>
            <a:r>
              <a:rPr lang="th-TH" sz="2800" b="1" dirty="0" smtClean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2800" b="1" dirty="0" err="1" smtClean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pavaganun</a:t>
            </a:r>
            <a:endParaRPr lang="th-TH" sz="2800" b="1" dirty="0" smtClean="0">
              <a:solidFill>
                <a:srgbClr val="99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th-TH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thaiDist">
              <a:lnSpc>
                <a:spcPct val="100000"/>
              </a:lnSpc>
              <a:spcBef>
                <a:spcPts val="0"/>
              </a:spcBef>
              <a:buNone/>
            </a:pPr>
            <a:r>
              <a:rPr lang="th-TH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</a:t>
            </a:r>
            <a:r>
              <a:rPr lang="th-TH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  <a:ea typeface="Tahoma" panose="020B0604030504040204" pitchFamily="34" charset="0"/>
                <a:cs typeface="+mj-cs"/>
              </a:rPr>
              <a:t>facebook</a:t>
            </a:r>
            <a:r>
              <a:rPr lang="th-TH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  <a:ea typeface="Tahoma" panose="020B0604030504040204" pitchFamily="34" charset="0"/>
                <a:cs typeface="+mj-cs"/>
              </a:rPr>
              <a:t> :	</a:t>
            </a:r>
            <a:r>
              <a:rPr lang="th-TH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  <a:ea typeface="Tahoma" panose="020B0604030504040204" pitchFamily="34" charset="0"/>
                <a:cs typeface="+mj-cs"/>
              </a:rPr>
              <a:t>drchavana</a:t>
            </a:r>
            <a:r>
              <a:rPr lang="th-TH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  <a:ea typeface="Tahoma" panose="020B0604030504040204" pitchFamily="34" charset="0"/>
                <a:cs typeface="+mj-cs"/>
              </a:rPr>
              <a:t>  </a:t>
            </a:r>
            <a:r>
              <a:rPr lang="th-TH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  <a:ea typeface="Tahoma" panose="020B0604030504040204" pitchFamily="34" charset="0"/>
                <a:cs typeface="+mj-cs"/>
              </a:rPr>
              <a:t>pavaganun</a:t>
            </a:r>
            <a:endParaRPr lang="th-TH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Light" panose="020B0502040204020203" pitchFamily="34" charset="0"/>
              <a:ea typeface="Tahoma" panose="020B0604030504040204" pitchFamily="34" charset="0"/>
              <a:cs typeface="+mj-cs"/>
            </a:endParaRPr>
          </a:p>
          <a:p>
            <a:pPr marL="0" indent="0" algn="thaiDist">
              <a:lnSpc>
                <a:spcPct val="100000"/>
              </a:lnSpc>
              <a:spcBef>
                <a:spcPts val="0"/>
              </a:spcBef>
              <a:buNone/>
            </a:pPr>
            <a:r>
              <a:rPr lang="th-TH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  <a:ea typeface="Tahoma" panose="020B0604030504040204" pitchFamily="34" charset="0"/>
                <a:cs typeface="+mj-cs"/>
              </a:rPr>
              <a:t>		</a:t>
            </a:r>
            <a:r>
              <a:rPr lang="th-TH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  <a:ea typeface="Tahoma" panose="020B0604030504040204" pitchFamily="34" charset="0"/>
                <a:cs typeface="+mj-cs"/>
              </a:rPr>
              <a:t>facebook</a:t>
            </a:r>
            <a:r>
              <a:rPr lang="th-TH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  <a:ea typeface="Tahoma" panose="020B0604030504040204" pitchFamily="34" charset="0"/>
                <a:cs typeface="+mj-cs"/>
              </a:rPr>
              <a:t> </a:t>
            </a:r>
            <a:r>
              <a:rPr lang="th-TH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  <a:ea typeface="Tahoma" panose="020B0604030504040204" pitchFamily="34" charset="0"/>
                <a:cs typeface="+mj-cs"/>
              </a:rPr>
              <a:t>page</a:t>
            </a:r>
            <a:r>
              <a:rPr lang="th-TH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  <a:ea typeface="Tahoma" panose="020B0604030504040204" pitchFamily="34" charset="0"/>
                <a:cs typeface="+mj-cs"/>
              </a:rPr>
              <a:t> : 	</a:t>
            </a:r>
            <a:r>
              <a:rPr lang="th-TH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  <a:ea typeface="Tahoma" panose="020B0604030504040204" pitchFamily="34" charset="0"/>
                <a:cs typeface="+mj-cs"/>
              </a:rPr>
              <a:t>dr.chavana</a:t>
            </a:r>
            <a:endParaRPr lang="th-TH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Light" panose="020B0502040204020203" pitchFamily="34" charset="0"/>
              <a:ea typeface="Tahoma" panose="020B0604030504040204" pitchFamily="34" charset="0"/>
              <a:cs typeface="+mj-cs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th-TH" sz="28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776" y="1147031"/>
            <a:ext cx="5324413" cy="753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83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C:\Users\Asus\Desktop\img364.jpg"/>
          <p:cNvPicPr>
            <a:picLocks noGrp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7" t="7844"/>
          <a:stretch/>
        </p:blipFill>
        <p:spPr bwMode="auto">
          <a:xfrm rot="16200000">
            <a:off x="4229100" y="-1069043"/>
            <a:ext cx="5970494" cy="85388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200" y="1707777"/>
            <a:ext cx="26490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แผนที่ลับ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endParaRPr lang="th-TH" sz="5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หมายเหตุ. ลายมือเพราะ</a:t>
            </a:r>
          </a:p>
          <a:p>
            <a:r>
              <a:rPr lang="th-TH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ลิข</a:t>
            </a:r>
            <a:r>
              <a:rPr lang="th-T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สิทธ์ทางปัญญา</a:t>
            </a:r>
          </a:p>
          <a:p>
            <a:r>
              <a:rPr lang="th-T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ของผู้สอน</a:t>
            </a:r>
            <a:endParaRPr lang="th-TH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35997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Asus\Desktop\img365.jpg"/>
          <p:cNvPicPr>
            <a:picLocks noGrp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1" r="4403"/>
          <a:stretch/>
        </p:blipFill>
        <p:spPr bwMode="auto">
          <a:xfrm rot="10800000">
            <a:off x="2407022" y="188259"/>
            <a:ext cx="4854389" cy="60108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1" t="12993" r="42514" b="46039"/>
          <a:stretch/>
        </p:blipFill>
        <p:spPr>
          <a:xfrm>
            <a:off x="7005915" y="94128"/>
            <a:ext cx="4047565" cy="57994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411" y="726141"/>
            <a:ext cx="26490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บทความจากนิตยสารการตลาด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SM MAGAZINE</a:t>
            </a:r>
          </a:p>
          <a:p>
            <a:r>
              <a:rPr lang="th-TH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คอลัมนิสต์</a:t>
            </a:r>
            <a:r>
              <a:rPr lang="th-TH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โดย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ผศ.</a:t>
            </a:r>
            <a:r>
              <a:rPr lang="th-TH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ดร.ช</a:t>
            </a:r>
            <a:r>
              <a:rPr lang="th-TH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ยุต</a:t>
            </a:r>
            <a:endParaRPr lang="th-TH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0796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Asus\Desktop\img366.jpg"/>
          <p:cNvPicPr>
            <a:picLocks noGrp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2" t="11667" b="978"/>
          <a:stretch/>
        </p:blipFill>
        <p:spPr bwMode="auto">
          <a:xfrm>
            <a:off x="1223682" y="161367"/>
            <a:ext cx="5056097" cy="61622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1" t="23223" r="28675" b="34443"/>
          <a:stretch/>
        </p:blipFill>
        <p:spPr>
          <a:xfrm>
            <a:off x="6279779" y="-207677"/>
            <a:ext cx="4464422" cy="58698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79779" y="5769645"/>
            <a:ext cx="54057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รับเอกสารฉบับจริงที่ผู้สอนในชั้นเรียนด้วยตนเอง</a:t>
            </a:r>
            <a:endParaRPr lang="th-TH" sz="3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3588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978" y="618978"/>
            <a:ext cx="10461529" cy="759655"/>
          </a:xfrm>
        </p:spPr>
        <p:txBody>
          <a:bodyPr>
            <a:normAutofit/>
          </a:bodyPr>
          <a:lstStyle/>
          <a:p>
            <a:pPr algn="ctr"/>
            <a:r>
              <a:rPr lang="th-T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สัปดาห์ที่ ๑</a:t>
            </a:r>
            <a:endParaRPr lang="th-TH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18978" y="1378633"/>
            <a:ext cx="10461529" cy="4178105"/>
          </a:xfrm>
        </p:spPr>
        <p:txBody>
          <a:bodyPr>
            <a:normAutofit lnSpcReduction="10000"/>
          </a:bodyPr>
          <a:lstStyle/>
          <a:p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ความ</a:t>
            </a: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จำเป็นในการศึกษาแบบสัมมนาและ</a:t>
            </a: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กรณีศึกษา</a:t>
            </a:r>
          </a:p>
          <a:p>
            <a:pPr marL="0" indent="0">
              <a:buNone/>
            </a:pP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เพื่อ</a:t>
            </a: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สร้างแบบอย่างที่ดีการจัดการกลยุทธ์บริษัทมหาชน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จริต</a:t>
            </a: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นิสัยแบบอย่างที่</a:t>
            </a: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ดี</a:t>
            </a: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การจัดการกลยุทธ์บริษัทมหาชน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จากจุดเริ่มต้น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</a:t>
            </a: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สู่</a:t>
            </a: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ปัจจุบันที่ดาษ</a:t>
            </a: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เดียร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  </a:t>
            </a: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อนาคต</a:t>
            </a: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อันใกล้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แนะนำ</a:t>
            </a: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การเรียนแนวสร้างแบบอย่างที่ดีการนำ</a:t>
            </a: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นโยบาย  </a:t>
            </a:r>
          </a:p>
          <a:p>
            <a:pPr marL="0" indent="0">
              <a:buNone/>
            </a:pP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สาธารณะ</a:t>
            </a: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มาเชื่อมต่อการจัดการบริษัทมหาชน</a:t>
            </a:r>
          </a:p>
        </p:txBody>
      </p:sp>
    </p:spTree>
    <p:extLst>
      <p:ext uri="{BB962C8B-B14F-4D97-AF65-F5344CB8AC3E}">
        <p14:creationId xmlns:p14="http://schemas.microsoft.com/office/powerpoint/2010/main" val="319811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1"/>
            <a:ext cx="10394707" cy="903848"/>
          </a:xfrm>
        </p:spPr>
        <p:txBody>
          <a:bodyPr>
            <a:noAutofit/>
          </a:bodyPr>
          <a:lstStyle/>
          <a:p>
            <a:pPr algn="ctr"/>
            <a:r>
              <a:rPr lang="th-T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สัปดาห์ที่ ๑ </a:t>
            </a:r>
            <a:r>
              <a:rPr lang="th-TH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(ต่อ)</a:t>
            </a:r>
            <a:endParaRPr lang="th-TH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200" y="-1362719"/>
            <a:ext cx="6682914" cy="9453089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589649"/>
            <a:ext cx="10394707" cy="3967089"/>
          </a:xfrm>
        </p:spPr>
        <p:txBody>
          <a:bodyPr>
            <a:normAutofit/>
          </a:bodyPr>
          <a:lstStyle/>
          <a:p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4 </a:t>
            </a: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เสา</a:t>
            </a: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หลัก</a:t>
            </a: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การจัดการกลยุทธ์บริษัทมหาชน 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th-TH" sz="3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แบบอย่าง</a:t>
            </a: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ที่</a:t>
            </a: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ดี การ</a:t>
            </a: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นำนโยบายสาธารณะ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แนวคิด</a:t>
            </a: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และ </a:t>
            </a:r>
          </a:p>
          <a:p>
            <a:pPr marL="0" indent="0">
              <a:buNone/>
            </a:pP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ทฤษฎี</a:t>
            </a: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กล</a:t>
            </a: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ยุทธ์ มา</a:t>
            </a: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เชื่อมต่อการจัดการบริษัทมหาชน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sz="24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th-TH" sz="2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การจัดการกลยุทธ์</a:t>
            </a:r>
            <a:r>
              <a:rPr lang="en-US" sz="2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th-TH" sz="2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ครอบคลุมถึง</a:t>
            </a:r>
            <a:r>
              <a:rPr lang="en-US" sz="2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th-TH" sz="2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การจัดการกล</a:t>
            </a:r>
            <a:r>
              <a:rPr lang="th-TH" sz="24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ยุทธ์มหาชนด้วย</a:t>
            </a:r>
          </a:p>
          <a:p>
            <a:pPr marL="0" indent="0">
              <a:buNone/>
            </a:pPr>
            <a:r>
              <a:rPr lang="th-TH" sz="2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24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th-TH" sz="2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24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รวมทั้ง</a:t>
            </a:r>
            <a:r>
              <a:rPr lang="en-US" sz="2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4 </a:t>
            </a:r>
            <a:r>
              <a:rPr lang="th-TH" sz="2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เสาหลักด้วย</a:t>
            </a:r>
            <a:r>
              <a:rPr lang="en-US" sz="2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th-TH" sz="24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69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045" y="-1773732"/>
            <a:ext cx="6815236" cy="964026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85800" y="713936"/>
            <a:ext cx="10394707" cy="903848"/>
          </a:xfrm>
        </p:spPr>
        <p:txBody>
          <a:bodyPr>
            <a:noAutofit/>
          </a:bodyPr>
          <a:lstStyle/>
          <a:p>
            <a:pPr algn="ctr"/>
            <a:r>
              <a:rPr lang="th-T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สัปดาห์ที่ ๑ </a:t>
            </a:r>
            <a:r>
              <a:rPr lang="th-TH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(ต่อ)</a:t>
            </a:r>
            <a:endParaRPr lang="th-TH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589649"/>
            <a:ext cx="10394707" cy="3967089"/>
          </a:xfrm>
        </p:spPr>
        <p:txBody>
          <a:bodyPr>
            <a:normAutofit/>
          </a:bodyPr>
          <a:lstStyle/>
          <a:p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แนวคิดและทฤษฎีการจัดการกล</a:t>
            </a: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ยุทธ์โดยประยุกต์</a:t>
            </a:r>
          </a:p>
          <a:p>
            <a:pPr marL="0" indent="0">
              <a:buNone/>
            </a:pP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กับ</a:t>
            </a: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เสาหลักแรก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 </a:t>
            </a:r>
            <a:r>
              <a:rPr lang="th-TH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ภารกิจ</a:t>
            </a:r>
            <a:r>
              <a:rPr lang="th-TH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การตรวจวิเคราะห์สภาวะ</a:t>
            </a:r>
            <a:r>
              <a:rPr lang="th-TH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แวดล้อมภายในองค์การ</a:t>
            </a:r>
          </a:p>
          <a:p>
            <a:pPr marL="0" indent="0">
              <a:buNone/>
            </a:pPr>
            <a:r>
              <a:rPr lang="th-TH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 </a:t>
            </a:r>
            <a:r>
              <a:rPr lang="th-TH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ภารกิจ</a:t>
            </a:r>
            <a:r>
              <a:rPr lang="th-TH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การตรวจวิเคราะห์สภาวะ</a:t>
            </a:r>
            <a:r>
              <a:rPr lang="th-TH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แวดล้อม</a:t>
            </a:r>
            <a:r>
              <a:rPr lang="th-TH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ภายนอกองค์การ</a:t>
            </a:r>
            <a:endParaRPr lang="th-TH" sz="2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th-TH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คือ</a:t>
            </a:r>
            <a:r>
              <a:rPr lang="th-TH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ทางสังคมและอุตสาหกรรม</a:t>
            </a:r>
            <a:endParaRPr lang="th-TH" sz="28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43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3528" y="1742737"/>
            <a:ext cx="5529131" cy="782104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85800" y="713936"/>
            <a:ext cx="10394707" cy="903848"/>
          </a:xfrm>
        </p:spPr>
        <p:txBody>
          <a:bodyPr>
            <a:noAutofit/>
          </a:bodyPr>
          <a:lstStyle/>
          <a:p>
            <a:pPr algn="ctr"/>
            <a:r>
              <a:rPr lang="th-T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สัปดาห์ที่ ๒</a:t>
            </a:r>
            <a:endParaRPr lang="th-TH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589649"/>
            <a:ext cx="10394707" cy="3157163"/>
          </a:xfrm>
        </p:spPr>
        <p:txBody>
          <a:bodyPr>
            <a:normAutofit fontScale="70000" lnSpcReduction="20000"/>
          </a:bodyPr>
          <a:lstStyle/>
          <a:p>
            <a:r>
              <a:rPr lang="th-TH" sz="3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กระบวนการ</a:t>
            </a:r>
            <a:r>
              <a:rPr lang="th-TH" sz="3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เพื่อสร้างระบบการวางแผนกลยุทธ์ประยุกต์กับเสาหลักที่สอง</a:t>
            </a:r>
            <a:endParaRPr lang="en-US" sz="3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	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	 </a:t>
            </a: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แบบ</a:t>
            </a: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ดาษเดียร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th-TH" sz="3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กระบวนการเพื่อสร้างระบบการวางแผนกลยุทธ์ประยุกต์กับเสาหลักที่สอง</a:t>
            </a:r>
            <a:endParaRPr lang="en-US" sz="3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		 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 </a:t>
            </a: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แบบ</a:t>
            </a: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การสร้างแบบอย่างที่ดี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th-TH" sz="3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กระบวนการเพื่อสร้างระบบการวางแผนกลยุทธ์ประยุกต์กับเสาหลักที่สอง</a:t>
            </a:r>
            <a:endParaRPr lang="en-US" sz="3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		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 </a:t>
            </a: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</a:t>
            </a: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วางแผนปฏิบัติการกลยุทธ์ให้ลงตัวกับด้านต่างๆ</a:t>
            </a:r>
            <a:endParaRPr lang="th-TH" sz="32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69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85800" y="713936"/>
            <a:ext cx="10394707" cy="903848"/>
          </a:xfrm>
        </p:spPr>
        <p:txBody>
          <a:bodyPr>
            <a:noAutofit/>
          </a:bodyPr>
          <a:lstStyle/>
          <a:p>
            <a:pPr algn="ctr"/>
            <a:r>
              <a:rPr lang="th-T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สัปดาห์ที่ ๒ </a:t>
            </a:r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(ต่อ)</a:t>
            </a:r>
            <a:endParaRPr lang="th-TH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589649"/>
            <a:ext cx="10394707" cy="3950539"/>
          </a:xfrm>
        </p:spPr>
        <p:txBody>
          <a:bodyPr>
            <a:normAutofit/>
          </a:bodyPr>
          <a:lstStyle/>
          <a:p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การวิเคราะห์แผนปฏิบัติการกลยุทธ์ให้ลงตัว</a:t>
            </a: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กับ</a:t>
            </a:r>
          </a:p>
          <a:p>
            <a:pPr marL="0" indent="0">
              <a:buNone/>
            </a:pP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ทฤษฎีการ</a:t>
            </a: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ตัดสินใจ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ประยุกต์กับเสาหลักที่</a:t>
            </a: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สอง</a:t>
            </a:r>
          </a:p>
          <a:p>
            <a:pPr marL="0" indent="0">
              <a:buNone/>
            </a:pPr>
            <a:endParaRPr lang="en-US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    </a:t>
            </a:r>
            <a:r>
              <a:rPr lang="th-TH" sz="2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</a:t>
            </a:r>
            <a:r>
              <a:rPr lang="th-TH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วิเคราะห์แผนปฏิบัติการกล</a:t>
            </a:r>
            <a:r>
              <a:rPr lang="th-TH" sz="2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ยุทธ์</a:t>
            </a:r>
          </a:p>
          <a:p>
            <a:pPr marL="0" indent="0">
              <a:buNone/>
            </a:pPr>
            <a:r>
              <a:rPr lang="th-TH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2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แบบ</a:t>
            </a:r>
            <a:r>
              <a:rPr lang="th-TH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ดาษเดียรกับแบบอย่างที่</a:t>
            </a:r>
            <a:r>
              <a:rPr lang="th-TH" sz="2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ดี</a:t>
            </a:r>
            <a:endParaRPr lang="en-US"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519" y="-814514"/>
            <a:ext cx="6192126" cy="875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1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1034</TotalTime>
  <Words>579</Words>
  <Application>Microsoft Office PowerPoint</Application>
  <PresentationFormat>Widescreen</PresentationFormat>
  <Paragraphs>107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 ADGothicJP Medium</vt:lpstr>
      <vt:lpstr>Agency FB</vt:lpstr>
      <vt:lpstr>Angsana New</vt:lpstr>
      <vt:lpstr>Arial</vt:lpstr>
      <vt:lpstr>Bahnschrift SemiLight</vt:lpstr>
      <vt:lpstr>Cordia New</vt:lpstr>
      <vt:lpstr>Impact</vt:lpstr>
      <vt:lpstr>Symbol</vt:lpstr>
      <vt:lpstr>Tahoma</vt:lpstr>
      <vt:lpstr>TH Sarabun New</vt:lpstr>
      <vt:lpstr>TH SarabunPSK</vt:lpstr>
      <vt:lpstr>Main Event</vt:lpstr>
      <vt:lpstr>รหัสวิชา MPP ๕๖๐๖  รายวิชา การจัดการบริษัทมหาชนและการประเมินผลการปฏิบัติงาน</vt:lpstr>
      <vt:lpstr>PowerPoint Presentation</vt:lpstr>
      <vt:lpstr>PowerPoint Presentation</vt:lpstr>
      <vt:lpstr>PowerPoint Presentation</vt:lpstr>
      <vt:lpstr>สัปดาห์ที่ ๑</vt:lpstr>
      <vt:lpstr>สัปดาห์ที่ ๑ (ต่อ)</vt:lpstr>
      <vt:lpstr>สัปดาห์ที่ ๑ (ต่อ)</vt:lpstr>
      <vt:lpstr>สัปดาห์ที่ ๒</vt:lpstr>
      <vt:lpstr>สัปดาห์ที่ ๒ (ต่อ)</vt:lpstr>
      <vt:lpstr>สัปดาห์ที่ ๒ (ต่อ)</vt:lpstr>
      <vt:lpstr>สัปดาห์ที่ ๒ (ต่อ)</vt:lpstr>
      <vt:lpstr>สัปดาห์ที่ ๓</vt:lpstr>
      <vt:lpstr>สัปดาห์ที่ ๓ (ต่อ)</vt:lpstr>
      <vt:lpstr>สัปดาห์ที่ ๔ </vt:lpstr>
      <vt:lpstr>สัปดาห์ที่ ๔ (ต่อ) </vt:lpstr>
      <vt:lpstr>สัปดาห์ที่ ๕ </vt:lpstr>
      <vt:lpstr>สัปดาห์ที่ ๖  </vt:lpstr>
      <vt:lpstr>สัปดาห์ที่ ๖  </vt:lpstr>
      <vt:lpstr>   ขอบคุณครับ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FIZZ MARKETING</dc:title>
  <dc:creator>Windows User</dc:creator>
  <cp:lastModifiedBy>Windows User</cp:lastModifiedBy>
  <cp:revision>177</cp:revision>
  <dcterms:created xsi:type="dcterms:W3CDTF">2018-03-17T05:01:44Z</dcterms:created>
  <dcterms:modified xsi:type="dcterms:W3CDTF">2021-08-19T21:57:25Z</dcterms:modified>
</cp:coreProperties>
</file>